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8"/>
  </p:notesMasterIdLst>
  <p:sldIdLst>
    <p:sldId id="256" r:id="rId4"/>
    <p:sldId id="290" r:id="rId5"/>
    <p:sldId id="265" r:id="rId6"/>
    <p:sldId id="289" r:id="rId7"/>
    <p:sldId id="266" r:id="rId8"/>
    <p:sldId id="267" r:id="rId9"/>
    <p:sldId id="268" r:id="rId10"/>
    <p:sldId id="273" r:id="rId11"/>
    <p:sldId id="280" r:id="rId12"/>
    <p:sldId id="281" r:id="rId13"/>
    <p:sldId id="286" r:id="rId14"/>
    <p:sldId id="288" r:id="rId15"/>
    <p:sldId id="285" r:id="rId16"/>
    <p:sldId id="26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53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63" autoAdjust="0"/>
    <p:restoredTop sz="94707" autoAdjust="0"/>
  </p:normalViewPr>
  <p:slideViewPr>
    <p:cSldViewPr>
      <p:cViewPr varScale="1">
        <p:scale>
          <a:sx n="78" d="100"/>
          <a:sy n="78" d="100"/>
        </p:scale>
        <p:origin x="-93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FB0C79-19A9-4986-AA6B-ACB511CEF031}" type="datetimeFigureOut">
              <a:rPr lang="en-US" smtClean="0"/>
              <a:pPr/>
              <a:t>2/9/2010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C4DEE3-4AE6-497C-8BD7-1C83A4442DC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34DACE-75E5-4E78-B0CE-01C68AAE0525}" type="slidenum">
              <a:rPr lang="en-US"/>
              <a:pPr/>
              <a:t>4</a:t>
            </a:fld>
            <a:endParaRPr lang="en-US"/>
          </a:p>
        </p:txBody>
      </p:sp>
      <p:sp>
        <p:nvSpPr>
          <p:cNvPr id="858114" name="Rectangle 2"/>
          <p:cNvSpPr>
            <a:spLocks noGrp="1" noRot="1" noChangeAspect="1" noChangeArrowheads="1" noTextEdit="1"/>
          </p:cNvSpPr>
          <p:nvPr>
            <p:ph type="sldImg"/>
          </p:nvPr>
        </p:nvSpPr>
        <p:spPr>
          <a:ln/>
        </p:spPr>
      </p:sp>
      <p:sp>
        <p:nvSpPr>
          <p:cNvPr id="858115" name="Rectangle 3"/>
          <p:cNvSpPr>
            <a:spLocks noGrp="1" noChangeArrowheads="1"/>
          </p:cNvSpPr>
          <p:nvPr>
            <p:ph type="body" idx="1"/>
          </p:nvPr>
        </p:nvSpPr>
        <p:spPr/>
        <p:txBody>
          <a:bodyPr/>
          <a:lstStyle/>
          <a:p>
            <a:r>
              <a:rPr lang="fr-FR"/>
              <a:t>Les process sont liés aux différents département de l’entreprise.</a:t>
            </a:r>
          </a:p>
          <a:p>
            <a:endParaRPr lang="fr-FR"/>
          </a:p>
          <a:p>
            <a:r>
              <a:rPr lang="fr-FR"/>
              <a:t>Il y a des process dans tous les départements de l’entreprise donc dans tous les départements il y a des opportunités d’amélioration pour augmenter les capacités de traitements. </a:t>
            </a:r>
          </a:p>
          <a:p>
            <a:endParaRPr lang="fr-FR"/>
          </a:p>
          <a:p>
            <a:r>
              <a:rPr lang="fr-FR"/>
              <a:t>Lorsque je m’adresse à une personne de l’entreprise, en fonction du département auquel elle appartient, quand je vais lui parler de GED, ses attentes seront différentes. D’où la nécessité de bien les connaître. Vous avez ici quelques clefs de ce qui est attendu.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9AC68D1A-0B71-4CAC-9CD7-E7CF1420DBDD}" type="datetime1">
              <a:rPr lang="en-US" smtClean="0"/>
              <a:pPr>
                <a:defRPr/>
              </a:pPr>
              <a:t>2/9/2010</a:t>
            </a:fld>
            <a:endParaRPr lang="en-US" dirty="0"/>
          </a:p>
        </p:txBody>
      </p:sp>
      <p:sp>
        <p:nvSpPr>
          <p:cNvPr id="5" name="Slide Number Placeholder 4"/>
          <p:cNvSpPr>
            <a:spLocks noGrp="1"/>
          </p:cNvSpPr>
          <p:nvPr>
            <p:ph type="sldNum" sz="quarter" idx="11"/>
          </p:nvPr>
        </p:nvSpPr>
        <p:spPr/>
        <p:txBody>
          <a:bodyPr/>
          <a:lstStyle/>
          <a:p>
            <a:pPr>
              <a:defRPr/>
            </a:pPr>
            <a:fld id="{0B4DBBEA-D81A-424A-9E0A-3BBCB58E750E}" type="slidenum">
              <a:rPr lang="en-US" smtClean="0"/>
              <a:pPr>
                <a:defRPr/>
              </a:pPr>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9AC68D1A-0B71-4CAC-9CD7-E7CF1420DBDD}" type="datetime1">
              <a:rPr lang="en-US" smtClean="0"/>
              <a:pPr>
                <a:defRPr/>
              </a:pPr>
              <a:t>2/9/2010</a:t>
            </a:fld>
            <a:endParaRPr lang="en-US" dirty="0"/>
          </a:p>
        </p:txBody>
      </p:sp>
      <p:sp>
        <p:nvSpPr>
          <p:cNvPr id="5" name="Slide Number Placeholder 4"/>
          <p:cNvSpPr>
            <a:spLocks noGrp="1"/>
          </p:cNvSpPr>
          <p:nvPr>
            <p:ph type="sldNum" sz="quarter" idx="11"/>
          </p:nvPr>
        </p:nvSpPr>
        <p:spPr/>
        <p:txBody>
          <a:bodyPr/>
          <a:lstStyle/>
          <a:p>
            <a:pPr>
              <a:defRPr/>
            </a:pPr>
            <a:fld id="{0B4DBBEA-D81A-424A-9E0A-3BBCB58E750E}" type="slidenum">
              <a:rPr lang="en-US" smtClean="0"/>
              <a:pPr>
                <a:defRPr/>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C8FF99-4E43-493A-AAEE-3BC4FBCFC97C}" type="slidenum">
              <a:rPr lang="en-US"/>
              <a:pPr/>
              <a:t>8</a:t>
            </a:fld>
            <a:endParaRPr lang="en-US"/>
          </a:p>
        </p:txBody>
      </p:sp>
      <p:sp>
        <p:nvSpPr>
          <p:cNvPr id="752642" name="Rectangle 2"/>
          <p:cNvSpPr>
            <a:spLocks noGrp="1" noRot="1" noChangeAspect="1" noChangeArrowheads="1" noTextEdit="1"/>
          </p:cNvSpPr>
          <p:nvPr>
            <p:ph type="sldImg"/>
          </p:nvPr>
        </p:nvSpPr>
        <p:spPr>
          <a:xfrm>
            <a:off x="1144588" y="685800"/>
            <a:ext cx="4572000" cy="3429000"/>
          </a:xfrm>
          <a:ln/>
        </p:spPr>
      </p:sp>
      <p:sp>
        <p:nvSpPr>
          <p:cNvPr id="752643" name="Rectangle 3"/>
          <p:cNvSpPr>
            <a:spLocks noGrp="1" noChangeArrowheads="1"/>
          </p:cNvSpPr>
          <p:nvPr>
            <p:ph type="body" idx="1"/>
          </p:nvPr>
        </p:nvSpPr>
        <p:spPr>
          <a:xfrm>
            <a:off x="684852" y="4343400"/>
            <a:ext cx="5488298" cy="4114800"/>
          </a:xfrm>
        </p:spPr>
        <p:txBody>
          <a:bodyPr/>
          <a:lstStyle/>
          <a:p>
            <a:r>
              <a:rPr lang="fr-FR"/>
              <a:t>Toutes les étapes de la GED sur lesquelles Canon est présent.</a:t>
            </a:r>
          </a:p>
          <a:p>
            <a:r>
              <a:rPr lang="fr-FR"/>
              <a:t>En entrée, les documents papiers numérisés ou tous types de documents électroniques créés en interne, via des messageries electroniques, des ERP.</a:t>
            </a:r>
          </a:p>
          <a:p>
            <a:endParaRPr lang="fr-FR"/>
          </a:p>
          <a:p>
            <a:r>
              <a:rPr lang="fr-FR"/>
              <a:t>En parallèle de ces étapes, on a l’Editique qui assure la mise en page simple &amp; complexe.</a:t>
            </a:r>
          </a:p>
          <a:p>
            <a:r>
              <a:rPr lang="fr-FR"/>
              <a:t>Il y a des liens entre les deux « chaînes » (Ex un bon de commande joint à la facture)</a:t>
            </a:r>
          </a:p>
          <a:p>
            <a:endParaRPr lang="fr-FR"/>
          </a:p>
          <a:p>
            <a:r>
              <a:rPr lang="fr-FR"/>
              <a:t>En sortie, soit on imprime, soit on envoie vers messagerie, soit on archive. </a:t>
            </a:r>
          </a:p>
          <a:p>
            <a:endParaRPr lang="fr-FR"/>
          </a:p>
          <a:p>
            <a:r>
              <a:rPr lang="fr-FR"/>
              <a:t>Legitimité de Canon dans le traitement des documents, au centre ce son cycle de vie. </a:t>
            </a:r>
          </a:p>
          <a:p>
            <a:r>
              <a:rPr lang="fr-FR"/>
              <a:t>Le marché de la GED est en pleine croissance sur tous ces segments : Capture, Traitement, Distribution/Sortie.</a:t>
            </a:r>
          </a:p>
          <a:p>
            <a:endParaRPr lang="fr-FR"/>
          </a:p>
          <a:p>
            <a:r>
              <a:rPr lang="fr-FR"/>
              <a:t>Les ERP, SAP, SAGE, …. se trouvent aussi en Gestion.</a:t>
            </a:r>
          </a:p>
          <a:p>
            <a:endParaRPr lang="fr-FR"/>
          </a:p>
          <a:p>
            <a:r>
              <a:rPr lang="fr-FR"/>
              <a:t>C’est sur le segment </a:t>
            </a:r>
            <a:r>
              <a:rPr lang="fr-FR" b="1"/>
              <a:t>Capture</a:t>
            </a:r>
            <a:r>
              <a:rPr lang="fr-FR"/>
              <a:t> qu’Infotrends prévoit la </a:t>
            </a:r>
            <a:r>
              <a:rPr lang="fr-FR" b="1"/>
              <a:t>plus forte croissance de chiffre d’affaires pour les années à venir</a:t>
            </a:r>
            <a:r>
              <a:rPr lang="fr-FR"/>
              <a:t> (+36% 2007/2012)</a:t>
            </a:r>
          </a:p>
          <a:p>
            <a:r>
              <a:rPr lang="fr-FR"/>
              <a:t>Sur ce segment, nous avons déjà une offre MFP et surtout Scanner de Production ainsi que la solution logicielle eCopy.</a:t>
            </a:r>
          </a:p>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0ED862-3FD6-4E8A-8B16-A0C896BBC4CD}" type="slidenum">
              <a:rPr lang="en-US"/>
              <a:pPr/>
              <a:t>9</a:t>
            </a:fld>
            <a:endParaRPr lang="en-US"/>
          </a:p>
        </p:txBody>
      </p:sp>
      <p:sp>
        <p:nvSpPr>
          <p:cNvPr id="856066" name="Rectangle 2"/>
          <p:cNvSpPr>
            <a:spLocks noGrp="1" noRot="1" noChangeAspect="1" noChangeArrowheads="1" noTextEdit="1"/>
          </p:cNvSpPr>
          <p:nvPr>
            <p:ph type="sldImg"/>
          </p:nvPr>
        </p:nvSpPr>
        <p:spPr>
          <a:ln/>
        </p:spPr>
      </p:sp>
      <p:sp>
        <p:nvSpPr>
          <p:cNvPr id="856067" name="Rectangle 3"/>
          <p:cNvSpPr>
            <a:spLocks noGrp="1" noChangeArrowheads="1"/>
          </p:cNvSpPr>
          <p:nvPr>
            <p:ph type="body" idx="1"/>
          </p:nvPr>
        </p:nvSpPr>
        <p:spPr/>
        <p:txBody>
          <a:bodyPr/>
          <a:lstStyle/>
          <a:p>
            <a:r>
              <a:rPr lang="fr-FR" dirty="0"/>
              <a:t>Les Problèmes de GED peuvent être résumés en 5 piliers (4 internes / 1 externe) principaux qui mettent en évidence un enjeu Coût considérable d’autant plus qu’il y a une grande part « cachée » ainsi que la notion de risque. </a:t>
            </a:r>
          </a:p>
          <a:p>
            <a:endParaRPr lang="fr-FR" dirty="0"/>
          </a:p>
          <a:p>
            <a:r>
              <a:rPr lang="fr-FR" dirty="0"/>
              <a:t>Les exemples ici sont les maximum si on n’arrive pas à mettre en avant les pièces justificatives</a:t>
            </a:r>
          </a:p>
          <a:p>
            <a:r>
              <a:rPr lang="fr-FR" dirty="0"/>
              <a:t>Matière civile et commerciale : sanction pénale, jusqu’à 375 </a:t>
            </a:r>
            <a:r>
              <a:rPr lang="fr-FR" dirty="0" err="1"/>
              <a:t>Keuros</a:t>
            </a:r>
            <a:r>
              <a:rPr lang="fr-FR" dirty="0"/>
              <a:t> d’amende, et exclusion des marchés publics pour 5 ans au plus</a:t>
            </a:r>
          </a:p>
          <a:p>
            <a:r>
              <a:rPr lang="fr-FR" dirty="0"/>
              <a:t>Matière comptable et fiscale : comptabilité considérée irrégulière ou non probante par défaut de pièce justificative présentation,</a:t>
            </a:r>
          </a:p>
          <a:p>
            <a:r>
              <a:rPr lang="fr-FR" dirty="0"/>
              <a:t>1500 euros d’amende, redressement fiscal</a:t>
            </a:r>
          </a:p>
          <a:p>
            <a:r>
              <a:rPr lang="fr-FR" dirty="0"/>
              <a:t>Contradictoire</a:t>
            </a:r>
          </a:p>
          <a:p>
            <a:endParaRPr lang="fr-FR" dirty="0"/>
          </a:p>
          <a:p>
            <a:r>
              <a:rPr lang="fr-FR" dirty="0"/>
              <a:t>• Comptabilité considérée irrégulière ou non probante, redressement fiscal contradictoire, 1500 euros d’amende</a:t>
            </a:r>
          </a:p>
          <a:p>
            <a:r>
              <a:rPr lang="fr-FR" dirty="0"/>
              <a:t>• Opposition au contrôle fiscal, majoration de 100%, 25000 euros d’amende, 6 mois de prison (pour entrave)</a:t>
            </a:r>
          </a:p>
          <a:p>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0ED862-3FD6-4E8A-8B16-A0C896BBC4CD}" type="slidenum">
              <a:rPr lang="en-US"/>
              <a:pPr/>
              <a:t>10</a:t>
            </a:fld>
            <a:endParaRPr lang="en-US"/>
          </a:p>
        </p:txBody>
      </p:sp>
      <p:sp>
        <p:nvSpPr>
          <p:cNvPr id="856066" name="Rectangle 2"/>
          <p:cNvSpPr>
            <a:spLocks noGrp="1" noRot="1" noChangeAspect="1" noChangeArrowheads="1" noTextEdit="1"/>
          </p:cNvSpPr>
          <p:nvPr>
            <p:ph type="sldImg"/>
          </p:nvPr>
        </p:nvSpPr>
        <p:spPr>
          <a:ln/>
        </p:spPr>
      </p:sp>
      <p:sp>
        <p:nvSpPr>
          <p:cNvPr id="856067" name="Rectangle 3"/>
          <p:cNvSpPr>
            <a:spLocks noGrp="1" noChangeArrowheads="1"/>
          </p:cNvSpPr>
          <p:nvPr>
            <p:ph type="body" idx="1"/>
          </p:nvPr>
        </p:nvSpPr>
        <p:spPr/>
        <p:txBody>
          <a:bodyPr/>
          <a:lstStyle/>
          <a:p>
            <a:r>
              <a:rPr lang="fr-FR"/>
              <a:t>Les Problèmes de GED peuvent être résumés en 5 piliers (4 internes / 1 externe) principaux qui mettent en évidence un enjeu Coût considérable d’autant plus qu’il y a une grande part « cachée » ainsi que la notion de risque. </a:t>
            </a:r>
          </a:p>
          <a:p>
            <a:endParaRPr lang="fr-FR"/>
          </a:p>
          <a:p>
            <a:r>
              <a:rPr lang="fr-FR"/>
              <a:t>Les exemples ici sont les maximum si on n’arrive pas à mettre en avant les pièces justificatives</a:t>
            </a:r>
          </a:p>
          <a:p>
            <a:r>
              <a:rPr lang="fr-FR"/>
              <a:t>Matière civile et commerciale : sanction pénale, jusqu’à 375 Keuros d’amende, et exclusion des marchés publics pour 5 ans au plus</a:t>
            </a:r>
          </a:p>
          <a:p>
            <a:r>
              <a:rPr lang="fr-FR"/>
              <a:t>Matière comptable et fiscale : comptabilité considérée irrégulière ou non probante par défaut de pièce justificative présentation,</a:t>
            </a:r>
          </a:p>
          <a:p>
            <a:r>
              <a:rPr lang="fr-FR"/>
              <a:t>1500 euros d’amende, redressement fiscal</a:t>
            </a:r>
          </a:p>
          <a:p>
            <a:r>
              <a:rPr lang="fr-FR"/>
              <a:t>Contradictoire</a:t>
            </a:r>
          </a:p>
          <a:p>
            <a:endParaRPr lang="fr-FR"/>
          </a:p>
          <a:p>
            <a:r>
              <a:rPr lang="fr-FR"/>
              <a:t>• Comptabilité considérée irrégulière ou non probante, redressement fiscal contradictoire, 1500 euros d’amende</a:t>
            </a:r>
          </a:p>
          <a:p>
            <a:r>
              <a:rPr lang="fr-FR"/>
              <a:t>• Opposition au contrôle fiscal, majoration de 100%, 25000 euros d’amende, 6 mois de prison (pour entrave)</a:t>
            </a:r>
          </a:p>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559B73-7BAC-4873-A448-B27E3716540A}" type="datetimeFigureOut">
              <a:rPr lang="en-US" smtClean="0"/>
              <a:pPr/>
              <a:t>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BE9C0-0EFE-4BCB-95E5-CABF6C65C7E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59B73-7BAC-4873-A448-B27E3716540A}" type="datetimeFigureOut">
              <a:rPr lang="en-US" smtClean="0"/>
              <a:pPr/>
              <a:t>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BE9C0-0EFE-4BCB-95E5-CABF6C65C7E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59B73-7BAC-4873-A448-B27E3716540A}" type="datetimeFigureOut">
              <a:rPr lang="en-US" smtClean="0"/>
              <a:pPr/>
              <a:t>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BE9C0-0EFE-4BCB-95E5-CABF6C65C7E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2C6039-2A35-4B48-8705-3C8985359CD7}" type="datetimeFigureOut">
              <a:rPr lang="en-US" smtClean="0"/>
              <a:pPr/>
              <a:t>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E0190A-CFAE-4E9A-A644-03D85E7D2D3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2C6039-2A35-4B48-8705-3C8985359CD7}" type="datetimeFigureOut">
              <a:rPr lang="en-US" smtClean="0"/>
              <a:pPr/>
              <a:t>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E0190A-CFAE-4E9A-A644-03D85E7D2D3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2C6039-2A35-4B48-8705-3C8985359CD7}" type="datetimeFigureOut">
              <a:rPr lang="en-US" smtClean="0"/>
              <a:pPr/>
              <a:t>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E0190A-CFAE-4E9A-A644-03D85E7D2D3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2C6039-2A35-4B48-8705-3C8985359CD7}" type="datetimeFigureOut">
              <a:rPr lang="en-US" smtClean="0"/>
              <a:pPr/>
              <a:t>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E0190A-CFAE-4E9A-A644-03D85E7D2D36}"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2C6039-2A35-4B48-8705-3C8985359CD7}" type="datetimeFigureOut">
              <a:rPr lang="en-US" smtClean="0"/>
              <a:pPr/>
              <a:t>2/9/2010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E0190A-CFAE-4E9A-A644-03D85E7D2D36}"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2C6039-2A35-4B48-8705-3C8985359CD7}" type="datetimeFigureOut">
              <a:rPr lang="en-US" smtClean="0"/>
              <a:pPr/>
              <a:t>2/9/2010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E0190A-CFAE-4E9A-A644-03D85E7D2D36}"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2C6039-2A35-4B48-8705-3C8985359CD7}" type="datetimeFigureOut">
              <a:rPr lang="en-US" smtClean="0"/>
              <a:pPr/>
              <a:t>2/9/2010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E0190A-CFAE-4E9A-A644-03D85E7D2D3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2C6039-2A35-4B48-8705-3C8985359CD7}" type="datetimeFigureOut">
              <a:rPr lang="en-US" smtClean="0"/>
              <a:pPr/>
              <a:t>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E0190A-CFAE-4E9A-A644-03D85E7D2D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5559B73-7BAC-4873-A448-B27E3716540A}" type="datetimeFigureOut">
              <a:rPr lang="en-US" smtClean="0"/>
              <a:pPr/>
              <a:t>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BE9C0-0EFE-4BCB-95E5-CABF6C65C7E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2C6039-2A35-4B48-8705-3C8985359CD7}" type="datetimeFigureOut">
              <a:rPr lang="en-US" smtClean="0"/>
              <a:pPr/>
              <a:t>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E0190A-CFAE-4E9A-A644-03D85E7D2D36}"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2C6039-2A35-4B48-8705-3C8985359CD7}" type="datetimeFigureOut">
              <a:rPr lang="en-US" smtClean="0"/>
              <a:pPr/>
              <a:t>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E0190A-CFAE-4E9A-A644-03D85E7D2D36}"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2C6039-2A35-4B48-8705-3C8985359CD7}" type="datetimeFigureOut">
              <a:rPr lang="en-US" smtClean="0"/>
              <a:pPr/>
              <a:t>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E0190A-CFAE-4E9A-A644-03D85E7D2D36}"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E62659-C0DC-4852-BF56-AC3D89520EF6}" type="datetimeFigureOut">
              <a:rPr lang="en-US" smtClean="0"/>
              <a:pPr/>
              <a:t>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B3662-4323-403C-8860-B30DF98A8E78}"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E62659-C0DC-4852-BF56-AC3D89520EF6}" type="datetimeFigureOut">
              <a:rPr lang="en-US" smtClean="0"/>
              <a:pPr/>
              <a:t>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B3662-4323-403C-8860-B30DF98A8E78}"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E62659-C0DC-4852-BF56-AC3D89520EF6}" type="datetimeFigureOut">
              <a:rPr lang="en-US" smtClean="0"/>
              <a:pPr/>
              <a:t>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B3662-4323-403C-8860-B30DF98A8E78}"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E62659-C0DC-4852-BF56-AC3D89520EF6}" type="datetimeFigureOut">
              <a:rPr lang="en-US" smtClean="0"/>
              <a:pPr/>
              <a:t>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0B3662-4323-403C-8860-B30DF98A8E78}"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E62659-C0DC-4852-BF56-AC3D89520EF6}" type="datetimeFigureOut">
              <a:rPr lang="en-US" smtClean="0"/>
              <a:pPr/>
              <a:t>2/9/2010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0B3662-4323-403C-8860-B30DF98A8E78}"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E62659-C0DC-4852-BF56-AC3D89520EF6}" type="datetimeFigureOut">
              <a:rPr lang="en-US" smtClean="0"/>
              <a:pPr/>
              <a:t>2/9/2010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0B3662-4323-403C-8860-B30DF98A8E78}"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E62659-C0DC-4852-BF56-AC3D89520EF6}" type="datetimeFigureOut">
              <a:rPr lang="en-US" smtClean="0"/>
              <a:pPr/>
              <a:t>2/9/2010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0B3662-4323-403C-8860-B30DF98A8E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559B73-7BAC-4873-A448-B27E3716540A}" type="datetimeFigureOut">
              <a:rPr lang="en-US" smtClean="0"/>
              <a:pPr/>
              <a:t>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BE9C0-0EFE-4BCB-95E5-CABF6C65C7EC}"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E62659-C0DC-4852-BF56-AC3D89520EF6}" type="datetimeFigureOut">
              <a:rPr lang="en-US" smtClean="0"/>
              <a:pPr/>
              <a:t>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0B3662-4323-403C-8860-B30DF98A8E78}"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E62659-C0DC-4852-BF56-AC3D89520EF6}" type="datetimeFigureOut">
              <a:rPr lang="en-US" smtClean="0"/>
              <a:pPr/>
              <a:t>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0B3662-4323-403C-8860-B30DF98A8E78}"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E62659-C0DC-4852-BF56-AC3D89520EF6}" type="datetimeFigureOut">
              <a:rPr lang="en-US" smtClean="0"/>
              <a:pPr/>
              <a:t>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B3662-4323-403C-8860-B30DF98A8E78}"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E62659-C0DC-4852-BF56-AC3D89520EF6}" type="datetimeFigureOut">
              <a:rPr lang="en-US" smtClean="0"/>
              <a:pPr/>
              <a:t>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B3662-4323-403C-8860-B30DF98A8E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559B73-7BAC-4873-A448-B27E3716540A}" type="datetimeFigureOut">
              <a:rPr lang="en-US" smtClean="0"/>
              <a:pPr/>
              <a:t>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BE9C0-0EFE-4BCB-95E5-CABF6C65C7E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559B73-7BAC-4873-A448-B27E3716540A}" type="datetimeFigureOut">
              <a:rPr lang="en-US" smtClean="0"/>
              <a:pPr/>
              <a:t>2/9/2010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8BE9C0-0EFE-4BCB-95E5-CABF6C65C7E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559B73-7BAC-4873-A448-B27E3716540A}" type="datetimeFigureOut">
              <a:rPr lang="en-US" smtClean="0"/>
              <a:pPr/>
              <a:t>2/9/2010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8BE9C0-0EFE-4BCB-95E5-CABF6C65C7E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559B73-7BAC-4873-A448-B27E3716540A}" type="datetimeFigureOut">
              <a:rPr lang="en-US" smtClean="0"/>
              <a:pPr/>
              <a:t>2/9/2010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8BE9C0-0EFE-4BCB-95E5-CABF6C65C7E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559B73-7BAC-4873-A448-B27E3716540A}" type="datetimeFigureOut">
              <a:rPr lang="en-US" smtClean="0"/>
              <a:pPr/>
              <a:t>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BE9C0-0EFE-4BCB-95E5-CABF6C65C7E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559B73-7BAC-4873-A448-B27E3716540A}" type="datetimeFigureOut">
              <a:rPr lang="en-US" smtClean="0"/>
              <a:pPr/>
              <a:t>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BE9C0-0EFE-4BCB-95E5-CABF6C65C7E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IRISLink2010-PPT-content-01c.jpg"/>
          <p:cNvPicPr>
            <a:picLocks noChangeAspect="1"/>
          </p:cNvPicPr>
          <p:nvPr userDrawn="1"/>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59B73-7BAC-4873-A448-B27E3716540A}" type="datetimeFigureOut">
              <a:rPr lang="en-US" smtClean="0"/>
              <a:pPr/>
              <a:t>2/9/2010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8BE9C0-0EFE-4BCB-95E5-CABF6C65C7E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chemeClr val="tx2">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IRISLink2010-PPT-content-01b.jpg"/>
          <p:cNvPicPr>
            <a:picLocks noChangeAspect="1"/>
          </p:cNvPicPr>
          <p:nvPr userDrawn="1"/>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2C6039-2A35-4B48-8705-3C8985359CD7}" type="datetimeFigureOut">
              <a:rPr lang="en-US" smtClean="0"/>
              <a:pPr/>
              <a:t>2/9/2010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E0190A-CFAE-4E9A-A644-03D85E7D2D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1" kern="1200">
          <a:solidFill>
            <a:schemeClr val="tx2">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IRISLink2010-PPT-content-03b.jpg"/>
          <p:cNvPicPr>
            <a:picLocks noChangeAspect="1"/>
          </p:cNvPicPr>
          <p:nvPr userDrawn="1"/>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62659-C0DC-4852-BF56-AC3D89520EF6}" type="datetimeFigureOut">
              <a:rPr lang="en-US" smtClean="0"/>
              <a:pPr/>
              <a:t>2/9/2010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0B3662-4323-403C-8860-B30DF98A8E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b="1" kern="1200">
          <a:solidFill>
            <a:schemeClr val="tx2">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D:\presentations\IRISLink2010\Therefore_%20final_WMV_09_12_24.wmv" TargetMode="External"/><Relationship Id="rId6" Type="http://schemas.openxmlformats.org/officeDocument/2006/relationships/image" Target="../media/image8.jpeg"/><Relationship Id="rId5" Type="http://schemas.openxmlformats.org/officeDocument/2006/relationships/image" Target="../media/image5.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2.jpeg"/><Relationship Id="rId3" Type="http://schemas.openxmlformats.org/officeDocument/2006/relationships/image" Target="../media/image16.jpeg"/><Relationship Id="rId7" Type="http://schemas.openxmlformats.org/officeDocument/2006/relationships/hyperlink" Target="http://images.google.at/imgres?imgurl=http://www.nezihtinas.com/images/88.jpg&amp;imgrefurl=http://www.nezihtinas.com/egitimler.aspx&amp;h=200&amp;w=200&amp;sz=2&amp;hl=de&amp;start=6&amp;tbnid=HjZIrDk5hdnpeM:&amp;tbnh=104&amp;tbnw=104&amp;prev=/images?q=microsoft+office+sharepoint+server+2007&amp;gbv=2&amp;svnum=10&amp;hl=de" TargetMode="External"/><Relationship Id="rId12" Type="http://schemas.openxmlformats.org/officeDocument/2006/relationships/hyperlink" Target="http://images.google.at/imgres?imgurl=http://www.microsoft.com/austria/exchange/2007/images/logo_ExchangeServer2007.gif&amp;imgrefurl=http://www.microsoft.com/austria/exchange/2007/builtinenhancements.mspx&amp;h=51&amp;w=189&amp;sz=7&amp;hl=de&amp;start=15&amp;um=1&amp;tbnid=CFxEPxVIbu00xM:&amp;tbnh=28&amp;tbnw=103&amp;prev=/images?q=exchange+2007+logo&amp;ndsp=21&amp;svnum=10&amp;um=1&amp;hl=de&amp;sa=N" TargetMode="External"/><Relationship Id="rId17" Type="http://schemas.openxmlformats.org/officeDocument/2006/relationships/image" Target="../media/image25.png"/><Relationship Id="rId2" Type="http://schemas.openxmlformats.org/officeDocument/2006/relationships/notesSlide" Target="../notesSlides/notesSlide4.xml"/><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21.jpeg"/><Relationship Id="rId5" Type="http://schemas.openxmlformats.org/officeDocument/2006/relationships/hyperlink" Target="http://images.google.at/imgres?imgurl=http://shibby.kaywa.com/files/images/2006/6/mob76_1151654011.jpg&amp;imgrefurl=http://shibby.kaywa.com/it/microsoft-office-2007.html&amp;h=276&amp;w=322&amp;sz=15&amp;hl=de&amp;start=66&amp;um=1&amp;tbnid=Jn0ltvinCX7xEM:&amp;tbnh=101&amp;tbnw=118&amp;prev=/images?q=microsoft+office+2007&amp;start=63&amp;ndsp=21&amp;svnum=10&amp;um=1&amp;hl=de&amp;rlz=1T4GGIH_deAT206AT207&amp;sa=N" TargetMode="External"/><Relationship Id="rId15" Type="http://schemas.openxmlformats.org/officeDocument/2006/relationships/image" Target="../media/image24.jpeg"/><Relationship Id="rId10" Type="http://schemas.openxmlformats.org/officeDocument/2006/relationships/hyperlink" Target="http://images.google.at/imgres?imgurl=http://www.csholding.fr/scanflowstore/LotusNotes.jpg&amp;imgrefurl=http://www.csholding.fr/scanflowstore.html&amp;h=1008&amp;w=1412&amp;sz=144&amp;hl=de&amp;start=79&amp;um=1&amp;tbnid=vCT_88XQ10VSQM:&amp;tbnh=107&amp;tbnw=150&amp;prev=/images?q=lotus+notes&amp;start=63&amp;ndsp=21&amp;svnum=10&amp;um=1&amp;hl=de&amp;rlz=1T4GGIH_deAT206AT207&amp;sa=N" TargetMode="External"/><Relationship Id="rId4" Type="http://schemas.openxmlformats.org/officeDocument/2006/relationships/image" Target="../media/image17.png"/><Relationship Id="rId9" Type="http://schemas.openxmlformats.org/officeDocument/2006/relationships/image" Target="../media/image20.png"/><Relationship Id="rId1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RISLink2010-PPT-cover.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714348" y="3214686"/>
            <a:ext cx="7772400" cy="1470025"/>
          </a:xfrm>
        </p:spPr>
        <p:txBody>
          <a:bodyPr>
            <a:normAutofit/>
          </a:bodyPr>
          <a:lstStyle/>
          <a:p>
            <a:r>
              <a:rPr lang="fr-FR" dirty="0" smtClean="0"/>
              <a:t>Case </a:t>
            </a:r>
            <a:r>
              <a:rPr lang="fr-FR" dirty="0" err="1" smtClean="0"/>
              <a:t>Study</a:t>
            </a:r>
            <a:r>
              <a:rPr lang="fr-FR" dirty="0" smtClean="0"/>
              <a:t> – </a:t>
            </a:r>
            <a:r>
              <a:rPr lang="fr-FR" dirty="0" err="1" smtClean="0"/>
              <a:t>Therefore</a:t>
            </a:r>
            <a:r>
              <a:rPr lang="fr-FR" dirty="0" smtClean="0"/>
              <a:t>™</a:t>
            </a:r>
            <a:br>
              <a:rPr lang="fr-FR" dirty="0" smtClean="0"/>
            </a:br>
            <a:r>
              <a:rPr lang="fr-FR" dirty="0" err="1" smtClean="0"/>
              <a:t>Invoice</a:t>
            </a:r>
            <a:r>
              <a:rPr lang="fr-FR" dirty="0" smtClean="0"/>
              <a:t> </a:t>
            </a:r>
            <a:r>
              <a:rPr lang="fr-FR" dirty="0" err="1" smtClean="0"/>
              <a:t>Processing</a:t>
            </a:r>
            <a:r>
              <a:rPr lang="fr-FR" dirty="0" smtClean="0"/>
              <a:t> Automation</a:t>
            </a:r>
            <a:endParaRPr lang="en-US" dirty="0"/>
          </a:p>
        </p:txBody>
      </p:sp>
      <p:pic>
        <p:nvPicPr>
          <p:cNvPr id="8" name="Picture 7"/>
          <p:cNvPicPr>
            <a:picLocks noChangeAspect="1" noChangeArrowheads="1"/>
          </p:cNvPicPr>
          <p:nvPr/>
        </p:nvPicPr>
        <p:blipFill>
          <a:blip r:embed="rId3" cstate="print"/>
          <a:srcRect/>
          <a:stretch>
            <a:fillRect/>
          </a:stretch>
        </p:blipFill>
        <p:spPr bwMode="auto">
          <a:xfrm>
            <a:off x="5214942" y="5451775"/>
            <a:ext cx="3786183" cy="12448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fld id="{DE2645F0-E6B3-47A9-A7D3-2AA90FF78F56}" type="datetime1">
              <a:rPr lang="fr-FR"/>
              <a:pPr/>
              <a:t>09/02/2010</a:t>
            </a:fld>
            <a:endParaRPr lang="en-US"/>
          </a:p>
        </p:txBody>
      </p:sp>
      <p:sp>
        <p:nvSpPr>
          <p:cNvPr id="9" name="Footer Placeholder 4"/>
          <p:cNvSpPr>
            <a:spLocks noGrp="1"/>
          </p:cNvSpPr>
          <p:nvPr>
            <p:ph type="ftr" sz="quarter" idx="11"/>
          </p:nvPr>
        </p:nvSpPr>
        <p:spPr/>
        <p:txBody>
          <a:bodyPr/>
          <a:lstStyle/>
          <a:p>
            <a:r>
              <a:rPr lang="en-US"/>
              <a:t>La Gestion Documentaire chez Canon</a:t>
            </a:r>
          </a:p>
        </p:txBody>
      </p:sp>
      <p:sp>
        <p:nvSpPr>
          <p:cNvPr id="10" name="Slide Number Placeholder 5"/>
          <p:cNvSpPr>
            <a:spLocks noGrp="1"/>
          </p:cNvSpPr>
          <p:nvPr>
            <p:ph type="sldNum" sz="quarter" idx="12"/>
          </p:nvPr>
        </p:nvSpPr>
        <p:spPr/>
        <p:txBody>
          <a:bodyPr/>
          <a:lstStyle/>
          <a:p>
            <a:fld id="{E885E814-2052-40D2-888D-795960CB763C}" type="slidenum">
              <a:rPr lang="en-US"/>
              <a:pPr/>
              <a:t>10</a:t>
            </a:fld>
            <a:endParaRPr lang="en-US"/>
          </a:p>
        </p:txBody>
      </p:sp>
      <p:sp>
        <p:nvSpPr>
          <p:cNvPr id="845826" name="Rectangle 2"/>
          <p:cNvSpPr>
            <a:spLocks noGrp="1" noChangeArrowheads="1"/>
          </p:cNvSpPr>
          <p:nvPr>
            <p:ph type="title"/>
          </p:nvPr>
        </p:nvSpPr>
        <p:spPr>
          <a:xfrm>
            <a:off x="1058863" y="200025"/>
            <a:ext cx="7564437" cy="787400"/>
          </a:xfrm>
        </p:spPr>
        <p:txBody>
          <a:bodyPr/>
          <a:lstStyle/>
          <a:p>
            <a:r>
              <a:rPr lang="fr-FR" dirty="0" smtClean="0"/>
              <a:t>6</a:t>
            </a:r>
            <a:r>
              <a:rPr lang="fr-FR" dirty="0" smtClean="0"/>
              <a:t> </a:t>
            </a:r>
            <a:r>
              <a:rPr lang="fr-FR" dirty="0" err="1" smtClean="0"/>
              <a:t>key</a:t>
            </a:r>
            <a:r>
              <a:rPr lang="fr-FR" dirty="0" smtClean="0"/>
              <a:t> solutions</a:t>
            </a:r>
            <a:endParaRPr lang="fr-FR" dirty="0"/>
          </a:p>
        </p:txBody>
      </p:sp>
      <p:sp>
        <p:nvSpPr>
          <p:cNvPr id="845827" name="AutoShape 3"/>
          <p:cNvSpPr>
            <a:spLocks noChangeArrowheads="1"/>
          </p:cNvSpPr>
          <p:nvPr/>
        </p:nvSpPr>
        <p:spPr bwMode="auto">
          <a:xfrm>
            <a:off x="500034" y="1214422"/>
            <a:ext cx="4202112" cy="1281110"/>
          </a:xfrm>
          <a:prstGeom prst="roundRect">
            <a:avLst>
              <a:gd name="adj" fmla="val 16667"/>
            </a:avLst>
          </a:prstGeom>
          <a:solidFill>
            <a:srgbClr val="FFFF00"/>
          </a:solidFill>
          <a:ln w="9525">
            <a:noFill/>
            <a:round/>
            <a:headEnd/>
            <a:tailEnd/>
          </a:ln>
          <a:effectLst>
            <a:outerShdw dist="35921" dir="2700000" algn="ctr" rotWithShape="0">
              <a:srgbClr val="808080"/>
            </a:outerShdw>
          </a:effectLst>
        </p:spPr>
        <p:txBody>
          <a:bodyPr wrap="square" anchor="ctr"/>
          <a:lstStyle/>
          <a:p>
            <a:pPr algn="l"/>
            <a:r>
              <a:rPr lang="fr-FR" b="1" dirty="0" smtClean="0"/>
              <a:t>FINANCIAL</a:t>
            </a:r>
          </a:p>
          <a:p>
            <a:pPr algn="l"/>
            <a:r>
              <a:rPr lang="fr-FR" i="1" dirty="0" err="1" smtClean="0"/>
              <a:t>Reduction</a:t>
            </a:r>
            <a:r>
              <a:rPr lang="fr-FR" i="1" dirty="0" smtClean="0"/>
              <a:t> of indirect </a:t>
            </a:r>
            <a:r>
              <a:rPr lang="fr-FR" i="1" dirty="0" err="1" smtClean="0"/>
              <a:t>costs</a:t>
            </a:r>
            <a:r>
              <a:rPr lang="fr-FR" b="1" i="1" dirty="0" smtClean="0"/>
              <a:t> </a:t>
            </a:r>
          </a:p>
          <a:p>
            <a:pPr algn="l"/>
            <a:r>
              <a:rPr lang="fr-FR" i="1" dirty="0" err="1" smtClean="0"/>
              <a:t>Increasing</a:t>
            </a:r>
            <a:r>
              <a:rPr lang="fr-FR" i="1" dirty="0" smtClean="0"/>
              <a:t> </a:t>
            </a:r>
            <a:r>
              <a:rPr lang="fr-FR" i="1" dirty="0" err="1" smtClean="0"/>
              <a:t>productivity</a:t>
            </a:r>
            <a:endParaRPr lang="fr-FR" i="1" dirty="0" smtClean="0"/>
          </a:p>
        </p:txBody>
      </p:sp>
      <p:sp>
        <p:nvSpPr>
          <p:cNvPr id="845828" name="AutoShape 4"/>
          <p:cNvSpPr>
            <a:spLocks noChangeArrowheads="1"/>
          </p:cNvSpPr>
          <p:nvPr/>
        </p:nvSpPr>
        <p:spPr bwMode="auto">
          <a:xfrm>
            <a:off x="500034" y="4286256"/>
            <a:ext cx="4202112" cy="1571636"/>
          </a:xfrm>
          <a:prstGeom prst="roundRect">
            <a:avLst>
              <a:gd name="adj" fmla="val 16667"/>
            </a:avLst>
          </a:prstGeom>
          <a:solidFill>
            <a:srgbClr val="FF6600"/>
          </a:solidFill>
          <a:ln w="9525">
            <a:noFill/>
            <a:round/>
            <a:headEnd/>
            <a:tailEnd/>
          </a:ln>
          <a:effectLst>
            <a:outerShdw dist="35921" dir="2700000" algn="ctr" rotWithShape="0">
              <a:schemeClr val="bg2"/>
            </a:outerShdw>
          </a:effectLst>
        </p:spPr>
        <p:txBody>
          <a:bodyPr anchor="ctr"/>
          <a:lstStyle/>
          <a:p>
            <a:pPr algn="l"/>
            <a:r>
              <a:rPr lang="fr-FR" b="1" dirty="0" smtClean="0"/>
              <a:t>NORMS and REGULATIONS</a:t>
            </a:r>
          </a:p>
          <a:p>
            <a:pPr algn="l"/>
            <a:r>
              <a:rPr lang="fr-FR" i="1" dirty="0" err="1" smtClean="0"/>
              <a:t>Insurance</a:t>
            </a:r>
            <a:r>
              <a:rPr lang="fr-FR" i="1" dirty="0" smtClean="0"/>
              <a:t> of </a:t>
            </a:r>
            <a:r>
              <a:rPr lang="fr-FR" i="1" dirty="0" err="1" smtClean="0"/>
              <a:t>being</a:t>
            </a:r>
            <a:r>
              <a:rPr lang="fr-FR" i="1" dirty="0" smtClean="0"/>
              <a:t> in </a:t>
            </a:r>
            <a:r>
              <a:rPr lang="fr-FR" i="1" dirty="0" err="1" smtClean="0"/>
              <a:t>conformity</a:t>
            </a:r>
            <a:endParaRPr lang="fr-FR" i="1" dirty="0" smtClean="0"/>
          </a:p>
        </p:txBody>
      </p:sp>
      <p:sp>
        <p:nvSpPr>
          <p:cNvPr id="845829" name="AutoShape 5"/>
          <p:cNvSpPr>
            <a:spLocks noChangeArrowheads="1"/>
          </p:cNvSpPr>
          <p:nvPr/>
        </p:nvSpPr>
        <p:spPr bwMode="auto">
          <a:xfrm>
            <a:off x="5000628" y="4786322"/>
            <a:ext cx="3806825" cy="1000132"/>
          </a:xfrm>
          <a:prstGeom prst="roundRect">
            <a:avLst>
              <a:gd name="adj" fmla="val 16667"/>
            </a:avLst>
          </a:prstGeom>
          <a:solidFill>
            <a:srgbClr val="99CC00"/>
          </a:solidFill>
          <a:ln w="9525">
            <a:noFill/>
            <a:round/>
            <a:headEnd/>
            <a:tailEnd/>
          </a:ln>
          <a:effectLst>
            <a:outerShdw dist="35921" dir="2700000" algn="ctr" rotWithShape="0">
              <a:srgbClr val="808080"/>
            </a:outerShdw>
          </a:effectLst>
        </p:spPr>
        <p:txBody>
          <a:bodyPr wrap="square" anchor="ctr"/>
          <a:lstStyle/>
          <a:p>
            <a:pPr algn="l"/>
            <a:r>
              <a:rPr lang="fr-FR" b="1" dirty="0" smtClean="0"/>
              <a:t>ENVIRONMENT</a:t>
            </a:r>
            <a:r>
              <a:rPr lang="fr-FR" dirty="0"/>
              <a:t/>
            </a:r>
            <a:br>
              <a:rPr lang="fr-FR" dirty="0"/>
            </a:br>
            <a:r>
              <a:rPr lang="fr-FR" i="1" dirty="0" err="1" smtClean="0"/>
              <a:t>Less</a:t>
            </a:r>
            <a:r>
              <a:rPr lang="fr-FR" i="1" dirty="0" smtClean="0"/>
              <a:t> printing </a:t>
            </a:r>
            <a:r>
              <a:rPr lang="fr-FR" i="1" dirty="0" err="1" smtClean="0"/>
              <a:t>with</a:t>
            </a:r>
            <a:r>
              <a:rPr lang="fr-FR" i="1" dirty="0" smtClean="0"/>
              <a:t> </a:t>
            </a:r>
            <a:r>
              <a:rPr lang="fr-FR" i="1" dirty="0" err="1" smtClean="0"/>
              <a:t>better</a:t>
            </a:r>
            <a:r>
              <a:rPr lang="fr-FR" i="1" dirty="0" smtClean="0"/>
              <a:t> sharing </a:t>
            </a:r>
          </a:p>
        </p:txBody>
      </p:sp>
      <p:sp>
        <p:nvSpPr>
          <p:cNvPr id="845830" name="AutoShape 6"/>
          <p:cNvSpPr>
            <a:spLocks noChangeArrowheads="1"/>
          </p:cNvSpPr>
          <p:nvPr/>
        </p:nvSpPr>
        <p:spPr bwMode="auto">
          <a:xfrm>
            <a:off x="471488" y="2786058"/>
            <a:ext cx="4202112" cy="1208087"/>
          </a:xfrm>
          <a:prstGeom prst="roundRect">
            <a:avLst>
              <a:gd name="adj" fmla="val 16667"/>
            </a:avLst>
          </a:prstGeom>
          <a:solidFill>
            <a:srgbClr val="33CCCC"/>
          </a:solidFill>
          <a:ln w="9525">
            <a:noFill/>
            <a:round/>
            <a:headEnd/>
            <a:tailEnd/>
          </a:ln>
          <a:effectLst>
            <a:outerShdw dist="35921" dir="2700000" algn="ctr" rotWithShape="0">
              <a:srgbClr val="808080"/>
            </a:outerShdw>
          </a:effectLst>
        </p:spPr>
        <p:txBody>
          <a:bodyPr wrap="none" anchor="ctr"/>
          <a:lstStyle/>
          <a:p>
            <a:pPr algn="l"/>
            <a:r>
              <a:rPr lang="fr-FR" b="1" dirty="0" smtClean="0"/>
              <a:t>HUMAN</a:t>
            </a:r>
            <a:endParaRPr lang="fr-FR" b="1" dirty="0"/>
          </a:p>
          <a:p>
            <a:r>
              <a:rPr lang="fr-FR" dirty="0"/>
              <a:t> </a:t>
            </a:r>
            <a:r>
              <a:rPr lang="fr-FR" i="1" dirty="0" smtClean="0"/>
              <a:t>Value of </a:t>
            </a:r>
            <a:r>
              <a:rPr lang="fr-FR" i="1" dirty="0" err="1" smtClean="0"/>
              <a:t>employees</a:t>
            </a:r>
            <a:endParaRPr lang="fr-FR" i="1" dirty="0" smtClean="0"/>
          </a:p>
          <a:p>
            <a:r>
              <a:rPr lang="fr-FR" i="1" dirty="0" smtClean="0"/>
              <a:t> </a:t>
            </a:r>
            <a:r>
              <a:rPr lang="fr-FR" i="1" dirty="0" err="1" smtClean="0"/>
              <a:t>Better</a:t>
            </a:r>
            <a:r>
              <a:rPr lang="fr-FR" i="1" dirty="0" smtClean="0"/>
              <a:t> team </a:t>
            </a:r>
            <a:r>
              <a:rPr lang="fr-FR" i="1" dirty="0" err="1" smtClean="0"/>
              <a:t>work</a:t>
            </a:r>
            <a:r>
              <a:rPr lang="fr-FR" i="1" dirty="0" smtClean="0"/>
              <a:t> </a:t>
            </a:r>
          </a:p>
          <a:p>
            <a:r>
              <a:rPr lang="fr-FR" i="1" dirty="0" smtClean="0"/>
              <a:t>More </a:t>
            </a:r>
            <a:r>
              <a:rPr lang="fr-FR" i="1" dirty="0" err="1" smtClean="0"/>
              <a:t>space</a:t>
            </a:r>
            <a:r>
              <a:rPr lang="fr-FR" i="1" dirty="0" smtClean="0"/>
              <a:t>: </a:t>
            </a:r>
            <a:r>
              <a:rPr lang="fr-FR" i="1" dirty="0" err="1" smtClean="0"/>
              <a:t>better</a:t>
            </a:r>
            <a:r>
              <a:rPr lang="fr-FR" i="1" dirty="0" smtClean="0"/>
              <a:t> </a:t>
            </a:r>
            <a:r>
              <a:rPr lang="fr-FR" i="1" dirty="0" err="1" smtClean="0"/>
              <a:t>environment</a:t>
            </a:r>
            <a:endParaRPr lang="fr-FR" i="1" dirty="0" smtClean="0"/>
          </a:p>
        </p:txBody>
      </p:sp>
      <p:sp>
        <p:nvSpPr>
          <p:cNvPr id="845831" name="AutoShape 7"/>
          <p:cNvSpPr>
            <a:spLocks noChangeArrowheads="1"/>
          </p:cNvSpPr>
          <p:nvPr/>
        </p:nvSpPr>
        <p:spPr bwMode="auto">
          <a:xfrm>
            <a:off x="4964142" y="3500438"/>
            <a:ext cx="3822700" cy="1071570"/>
          </a:xfrm>
          <a:prstGeom prst="roundRect">
            <a:avLst>
              <a:gd name="adj" fmla="val 16667"/>
            </a:avLst>
          </a:prstGeom>
          <a:solidFill>
            <a:schemeClr val="bg1"/>
          </a:solidFill>
          <a:ln w="9525">
            <a:solidFill>
              <a:schemeClr val="tx1"/>
            </a:solidFill>
            <a:round/>
            <a:headEnd/>
            <a:tailEnd/>
          </a:ln>
          <a:effectLst>
            <a:outerShdw dist="35921" dir="2700000" algn="ctr" rotWithShape="0">
              <a:srgbClr val="808080"/>
            </a:outerShdw>
          </a:effectLst>
        </p:spPr>
        <p:txBody>
          <a:bodyPr wrap="none" anchor="ctr"/>
          <a:lstStyle/>
          <a:p>
            <a:pPr algn="l"/>
            <a:r>
              <a:rPr lang="fr-FR" b="1" dirty="0" smtClean="0"/>
              <a:t>COMPETITIVITY</a:t>
            </a:r>
            <a:endParaRPr lang="fr-FR" b="1" dirty="0"/>
          </a:p>
          <a:p>
            <a:r>
              <a:rPr lang="fr-FR" i="1" dirty="0" smtClean="0"/>
              <a:t>Good </a:t>
            </a:r>
            <a:r>
              <a:rPr lang="fr-FR" i="1" dirty="0" err="1" smtClean="0"/>
              <a:t>reactivity</a:t>
            </a:r>
            <a:r>
              <a:rPr lang="fr-FR" i="1" dirty="0" smtClean="0"/>
              <a:t>  and  </a:t>
            </a:r>
            <a:r>
              <a:rPr lang="fr-FR" i="1" dirty="0" err="1" smtClean="0"/>
              <a:t>better</a:t>
            </a:r>
            <a:r>
              <a:rPr lang="fr-FR" i="1" dirty="0" smtClean="0"/>
              <a:t> image</a:t>
            </a:r>
          </a:p>
          <a:p>
            <a:r>
              <a:rPr lang="fr-FR" i="1" dirty="0" smtClean="0"/>
              <a:t>Quick </a:t>
            </a:r>
            <a:r>
              <a:rPr lang="fr-FR" i="1" dirty="0" err="1" smtClean="0"/>
              <a:t>decision</a:t>
            </a:r>
            <a:r>
              <a:rPr lang="fr-FR" i="1" dirty="0" smtClean="0"/>
              <a:t> </a:t>
            </a:r>
            <a:r>
              <a:rPr lang="fr-FR" i="1" dirty="0" err="1" smtClean="0"/>
              <a:t>making</a:t>
            </a:r>
            <a:endParaRPr lang="fr-FR" i="1" dirty="0" smtClean="0"/>
          </a:p>
        </p:txBody>
      </p:sp>
      <p:sp>
        <p:nvSpPr>
          <p:cNvPr id="11" name="AutoShape 5"/>
          <p:cNvSpPr>
            <a:spLocks noChangeArrowheads="1"/>
          </p:cNvSpPr>
          <p:nvPr/>
        </p:nvSpPr>
        <p:spPr bwMode="auto">
          <a:xfrm>
            <a:off x="4972050" y="1214422"/>
            <a:ext cx="3806825" cy="2116137"/>
          </a:xfrm>
          <a:prstGeom prst="roundRect">
            <a:avLst>
              <a:gd name="adj" fmla="val 16667"/>
            </a:avLst>
          </a:prstGeom>
          <a:solidFill>
            <a:schemeClr val="accent4">
              <a:lumMod val="60000"/>
              <a:lumOff val="40000"/>
            </a:schemeClr>
          </a:solidFill>
          <a:ln w="9525">
            <a:noFill/>
            <a:round/>
            <a:headEnd/>
            <a:tailEnd/>
          </a:ln>
          <a:effectLst>
            <a:outerShdw dist="35921" dir="2700000" algn="ctr" rotWithShape="0">
              <a:srgbClr val="808080"/>
            </a:outerShdw>
          </a:effectLst>
        </p:spPr>
        <p:txBody>
          <a:bodyPr wrap="square" anchor="ctr"/>
          <a:lstStyle/>
          <a:p>
            <a:r>
              <a:rPr lang="fr-FR" b="1" dirty="0" smtClean="0"/>
              <a:t>ORGANISATIONAL</a:t>
            </a:r>
            <a:r>
              <a:rPr lang="fr-FR" dirty="0"/>
              <a:t/>
            </a:r>
            <a:br>
              <a:rPr lang="fr-FR" dirty="0"/>
            </a:br>
            <a:r>
              <a:rPr lang="fr-FR" i="1" dirty="0" err="1" smtClean="0"/>
              <a:t>Process</a:t>
            </a:r>
            <a:r>
              <a:rPr lang="fr-FR" i="1" dirty="0" smtClean="0"/>
              <a:t> optimisation</a:t>
            </a:r>
          </a:p>
          <a:p>
            <a:r>
              <a:rPr lang="fr-FR" i="1" dirty="0" smtClean="0"/>
              <a:t>Control over </a:t>
            </a:r>
            <a:r>
              <a:rPr lang="fr-FR" i="1" dirty="0" err="1" smtClean="0"/>
              <a:t>process</a:t>
            </a:r>
            <a:r>
              <a:rPr lang="fr-FR" i="1" dirty="0" smtClean="0"/>
              <a:t> </a:t>
            </a:r>
            <a:r>
              <a:rPr lang="fr-FR" i="1" dirty="0" err="1" smtClean="0"/>
              <a:t>fluidity</a:t>
            </a:r>
            <a:r>
              <a:rPr lang="fr-FR" i="1" dirty="0" smtClean="0"/>
              <a:t> </a:t>
            </a:r>
          </a:p>
          <a:p>
            <a:r>
              <a:rPr lang="fr-FR" i="1" dirty="0" smtClean="0"/>
              <a:t>Value </a:t>
            </a:r>
            <a:r>
              <a:rPr lang="fr-FR" i="1" dirty="0" err="1" smtClean="0"/>
              <a:t>employees</a:t>
            </a:r>
            <a:r>
              <a:rPr lang="fr-FR" i="1" dirty="0" smtClean="0"/>
              <a:t>’ </a:t>
            </a:r>
            <a:r>
              <a:rPr lang="fr-FR" i="1" dirty="0" err="1" smtClean="0"/>
              <a:t>roles</a:t>
            </a:r>
            <a:endParaRPr lang="fr-FR" i="1" dirty="0" smtClean="0"/>
          </a:p>
          <a:p>
            <a:r>
              <a:rPr lang="fr-FR" i="1" dirty="0" smtClean="0"/>
              <a:t>Management of information</a:t>
            </a:r>
          </a:p>
          <a:p>
            <a:r>
              <a:rPr lang="fr-FR" i="1" dirty="0" err="1" smtClean="0"/>
              <a:t>Better</a:t>
            </a:r>
            <a:r>
              <a:rPr lang="fr-FR" i="1" dirty="0" smtClean="0"/>
              <a:t> sharing of information</a:t>
            </a:r>
          </a:p>
        </p:txBody>
      </p:sp>
      <p:pic>
        <p:nvPicPr>
          <p:cNvPr id="12" name="Picture 11"/>
          <p:cNvPicPr>
            <a:picLocks noChangeAspect="1" noChangeArrowheads="1"/>
          </p:cNvPicPr>
          <p:nvPr/>
        </p:nvPicPr>
        <p:blipFill>
          <a:blip r:embed="rId3" cstate="print"/>
          <a:srcRect/>
          <a:stretch>
            <a:fillRect/>
          </a:stretch>
        </p:blipFill>
        <p:spPr bwMode="auto">
          <a:xfrm>
            <a:off x="3428992" y="5857892"/>
            <a:ext cx="2428861" cy="7985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45827"/>
                                        </p:tgtEl>
                                        <p:attrNameLst>
                                          <p:attrName>style.visibility</p:attrName>
                                        </p:attrNameLst>
                                      </p:cBhvr>
                                      <p:to>
                                        <p:strVal val="visible"/>
                                      </p:to>
                                    </p:set>
                                    <p:animEffect transition="in" filter="fade">
                                      <p:cBhvr>
                                        <p:cTn id="7" dur="2000"/>
                                        <p:tgtEl>
                                          <p:spTgt spid="8458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45830"/>
                                        </p:tgtEl>
                                        <p:attrNameLst>
                                          <p:attrName>style.visibility</p:attrName>
                                        </p:attrNameLst>
                                      </p:cBhvr>
                                      <p:to>
                                        <p:strVal val="visible"/>
                                      </p:to>
                                    </p:set>
                                    <p:animEffect transition="in" filter="fade">
                                      <p:cBhvr>
                                        <p:cTn id="12" dur="2000"/>
                                        <p:tgtEl>
                                          <p:spTgt spid="8458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45828"/>
                                        </p:tgtEl>
                                        <p:attrNameLst>
                                          <p:attrName>style.visibility</p:attrName>
                                        </p:attrNameLst>
                                      </p:cBhvr>
                                      <p:to>
                                        <p:strVal val="visible"/>
                                      </p:to>
                                    </p:set>
                                    <p:animEffect transition="in" filter="fade">
                                      <p:cBhvr>
                                        <p:cTn id="17" dur="2000"/>
                                        <p:tgtEl>
                                          <p:spTgt spid="8458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45829"/>
                                        </p:tgtEl>
                                        <p:attrNameLst>
                                          <p:attrName>style.visibility</p:attrName>
                                        </p:attrNameLst>
                                      </p:cBhvr>
                                      <p:to>
                                        <p:strVal val="visible"/>
                                      </p:to>
                                    </p:set>
                                    <p:animEffect transition="in" filter="fade">
                                      <p:cBhvr>
                                        <p:cTn id="22" dur="2000"/>
                                        <p:tgtEl>
                                          <p:spTgt spid="8458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45831"/>
                                        </p:tgtEl>
                                        <p:attrNameLst>
                                          <p:attrName>style.visibility</p:attrName>
                                        </p:attrNameLst>
                                      </p:cBhvr>
                                      <p:to>
                                        <p:strVal val="visible"/>
                                      </p:to>
                                    </p:set>
                                    <p:animEffect transition="in" filter="fade">
                                      <p:cBhvr>
                                        <p:cTn id="27" dur="2000"/>
                                        <p:tgtEl>
                                          <p:spTgt spid="8458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5827" grpId="0" animBg="1"/>
      <p:bldP spid="845828" grpId="0" animBg="1"/>
      <p:bldP spid="845829" grpId="0" animBg="1"/>
      <p:bldP spid="845830" grpId="0" animBg="1"/>
      <p:bldP spid="845831"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1643050"/>
            <a:ext cx="8215370" cy="1569660"/>
          </a:xfrm>
          <a:prstGeom prst="rect">
            <a:avLst/>
          </a:prstGeom>
        </p:spPr>
        <p:txBody>
          <a:bodyPr wrap="square">
            <a:spAutoFit/>
          </a:bodyPr>
          <a:lstStyle/>
          <a:p>
            <a:pPr>
              <a:buFont typeface="Arial" pitchFamily="34" charset="0"/>
              <a:buChar char="•"/>
            </a:pPr>
            <a:r>
              <a:rPr lang="fr-BE" sz="2400" dirty="0" smtClean="0"/>
              <a:t>   </a:t>
            </a:r>
            <a:r>
              <a:rPr lang="fr-BE" sz="2400" dirty="0" smtClean="0">
                <a:solidFill>
                  <a:srgbClr val="10253F"/>
                </a:solidFill>
              </a:rPr>
              <a:t>I.R.I.S. Intelligent Document Recognition (IDR) </a:t>
            </a:r>
            <a:r>
              <a:rPr lang="fr-BE" sz="2400" dirty="0" err="1" smtClean="0">
                <a:solidFill>
                  <a:srgbClr val="10253F"/>
                </a:solidFill>
              </a:rPr>
              <a:t>technology</a:t>
            </a:r>
            <a:r>
              <a:rPr lang="fr-BE" sz="2400" dirty="0" smtClean="0">
                <a:solidFill>
                  <a:srgbClr val="10253F"/>
                </a:solidFill>
              </a:rPr>
              <a:t/>
            </a:r>
            <a:br>
              <a:rPr lang="fr-BE" sz="2400" dirty="0" smtClean="0">
                <a:solidFill>
                  <a:srgbClr val="10253F"/>
                </a:solidFill>
              </a:rPr>
            </a:br>
            <a:r>
              <a:rPr lang="fr-BE" sz="2400" dirty="0" smtClean="0">
                <a:solidFill>
                  <a:srgbClr val="10253F"/>
                </a:solidFill>
              </a:rPr>
              <a:t>     </a:t>
            </a:r>
            <a:r>
              <a:rPr lang="fr-BE" sz="2400" dirty="0" err="1" smtClean="0">
                <a:solidFill>
                  <a:srgbClr val="10253F"/>
                </a:solidFill>
              </a:rPr>
              <a:t>provides</a:t>
            </a:r>
            <a:r>
              <a:rPr lang="fr-BE" sz="2400" dirty="0" smtClean="0">
                <a:solidFill>
                  <a:srgbClr val="10253F"/>
                </a:solidFill>
              </a:rPr>
              <a:t> </a:t>
            </a:r>
            <a:r>
              <a:rPr lang="fr-BE" sz="2400" dirty="0" err="1" smtClean="0">
                <a:solidFill>
                  <a:srgbClr val="10253F"/>
                </a:solidFill>
              </a:rPr>
              <a:t>powerful</a:t>
            </a:r>
            <a:r>
              <a:rPr lang="fr-BE" sz="2400" dirty="0" smtClean="0">
                <a:solidFill>
                  <a:srgbClr val="10253F"/>
                </a:solidFill>
              </a:rPr>
              <a:t> classification, data capture and document </a:t>
            </a:r>
            <a:br>
              <a:rPr lang="fr-BE" sz="2400" dirty="0" smtClean="0">
                <a:solidFill>
                  <a:srgbClr val="10253F"/>
                </a:solidFill>
              </a:rPr>
            </a:br>
            <a:r>
              <a:rPr lang="fr-BE" sz="2400" dirty="0" smtClean="0">
                <a:solidFill>
                  <a:srgbClr val="10253F"/>
                </a:solidFill>
              </a:rPr>
              <a:t>     compression</a:t>
            </a:r>
          </a:p>
          <a:p>
            <a:pPr>
              <a:buFont typeface="Arial" pitchFamily="34" charset="0"/>
              <a:buChar char="•"/>
            </a:pPr>
            <a:endParaRPr lang="fr-BE" sz="2400" dirty="0" smtClean="0"/>
          </a:p>
        </p:txBody>
      </p:sp>
      <p:sp>
        <p:nvSpPr>
          <p:cNvPr id="5" name="Title 1"/>
          <p:cNvSpPr>
            <a:spLocks noGrp="1"/>
          </p:cNvSpPr>
          <p:nvPr>
            <p:ph type="title"/>
          </p:nvPr>
        </p:nvSpPr>
        <p:spPr>
          <a:xfrm>
            <a:off x="457200" y="274638"/>
            <a:ext cx="8229600" cy="1143000"/>
          </a:xfrm>
        </p:spPr>
        <p:txBody>
          <a:bodyPr>
            <a:normAutofit fontScale="90000"/>
          </a:bodyPr>
          <a:lstStyle/>
          <a:p>
            <a:r>
              <a:rPr lang="fr-BE" dirty="0" err="1" smtClean="0"/>
              <a:t>Joining</a:t>
            </a:r>
            <a:r>
              <a:rPr lang="fr-BE" dirty="0" smtClean="0"/>
              <a:t> forces </a:t>
            </a:r>
            <a:r>
              <a:rPr lang="fr-BE" dirty="0" err="1" smtClean="0"/>
              <a:t>between</a:t>
            </a:r>
            <a:r>
              <a:rPr lang="fr-BE" dirty="0" smtClean="0"/>
              <a:t> I.R.I.S. IDR and </a:t>
            </a:r>
            <a:r>
              <a:rPr lang="fr-BE" dirty="0" err="1" smtClean="0"/>
              <a:t>Therefore</a:t>
            </a:r>
            <a:r>
              <a:rPr lang="fr-BE" dirty="0" smtClean="0"/>
              <a:t>™</a:t>
            </a:r>
            <a:endParaRPr lang="fr-BE" dirty="0"/>
          </a:p>
        </p:txBody>
      </p:sp>
      <p:sp>
        <p:nvSpPr>
          <p:cNvPr id="6" name="TextBox 5"/>
          <p:cNvSpPr txBox="1"/>
          <p:nvPr/>
        </p:nvSpPr>
        <p:spPr>
          <a:xfrm>
            <a:off x="500034" y="2928934"/>
            <a:ext cx="8556830" cy="2031325"/>
          </a:xfrm>
          <a:prstGeom prst="rect">
            <a:avLst/>
          </a:prstGeom>
          <a:noFill/>
        </p:spPr>
        <p:txBody>
          <a:bodyPr wrap="square" rtlCol="0">
            <a:spAutoFit/>
          </a:bodyPr>
          <a:lstStyle/>
          <a:p>
            <a:pPr>
              <a:buFont typeface="Arial" pitchFamily="34" charset="0"/>
              <a:buChar char="•"/>
            </a:pPr>
            <a:r>
              <a:rPr lang="fr-BE" sz="2400" dirty="0" smtClean="0"/>
              <a:t>   </a:t>
            </a:r>
            <a:r>
              <a:rPr lang="fr-BE" sz="2400" dirty="0" smtClean="0">
                <a:solidFill>
                  <a:srgbClr val="10253F"/>
                </a:solidFill>
              </a:rPr>
              <a:t>Correct document classification and </a:t>
            </a:r>
            <a:r>
              <a:rPr lang="fr-BE" sz="2400" dirty="0" err="1" smtClean="0">
                <a:solidFill>
                  <a:srgbClr val="10253F"/>
                </a:solidFill>
              </a:rPr>
              <a:t>indexing</a:t>
            </a:r>
            <a:r>
              <a:rPr lang="fr-BE" sz="2400" dirty="0" smtClean="0">
                <a:solidFill>
                  <a:srgbClr val="10253F"/>
                </a:solidFill>
              </a:rPr>
              <a:t> </a:t>
            </a:r>
            <a:r>
              <a:rPr lang="fr-BE" sz="2400" dirty="0" err="1" smtClean="0">
                <a:solidFill>
                  <a:srgbClr val="10253F"/>
                </a:solidFill>
              </a:rPr>
              <a:t>is</a:t>
            </a:r>
            <a:r>
              <a:rPr lang="fr-BE" sz="2400" dirty="0" smtClean="0">
                <a:solidFill>
                  <a:srgbClr val="10253F"/>
                </a:solidFill>
              </a:rPr>
              <a:t> essential </a:t>
            </a:r>
            <a:br>
              <a:rPr lang="fr-BE" sz="2400" dirty="0" smtClean="0">
                <a:solidFill>
                  <a:srgbClr val="10253F"/>
                </a:solidFill>
              </a:rPr>
            </a:br>
            <a:r>
              <a:rPr lang="fr-BE" sz="2400" dirty="0" smtClean="0">
                <a:solidFill>
                  <a:srgbClr val="10253F"/>
                </a:solidFill>
              </a:rPr>
              <a:t>     for </a:t>
            </a:r>
            <a:r>
              <a:rPr lang="fr-BE" sz="2400" dirty="0" err="1" smtClean="0">
                <a:solidFill>
                  <a:srgbClr val="10253F"/>
                </a:solidFill>
              </a:rPr>
              <a:t>any</a:t>
            </a:r>
            <a:r>
              <a:rPr lang="fr-BE" sz="2400" dirty="0" smtClean="0">
                <a:solidFill>
                  <a:srgbClr val="10253F"/>
                </a:solidFill>
              </a:rPr>
              <a:t> DMS:</a:t>
            </a:r>
          </a:p>
          <a:p>
            <a:pPr lvl="1">
              <a:buFont typeface="Wingdings" pitchFamily="2" charset="2"/>
              <a:buChar char="§"/>
            </a:pPr>
            <a:r>
              <a:rPr lang="fr-BE" sz="2000" dirty="0" smtClean="0">
                <a:solidFill>
                  <a:srgbClr val="10253F"/>
                </a:solidFill>
              </a:rPr>
              <a:t>  Consolidation of correct information!</a:t>
            </a:r>
          </a:p>
          <a:p>
            <a:pPr lvl="1">
              <a:buFont typeface="Wingdings" pitchFamily="2" charset="2"/>
              <a:buChar char="§"/>
            </a:pPr>
            <a:r>
              <a:rPr lang="fr-BE" sz="2000" dirty="0" smtClean="0">
                <a:solidFill>
                  <a:srgbClr val="10253F"/>
                </a:solidFill>
              </a:rPr>
              <a:t>  </a:t>
            </a:r>
            <a:r>
              <a:rPr lang="fr-BE" sz="2000" dirty="0" err="1" smtClean="0">
                <a:solidFill>
                  <a:srgbClr val="10253F"/>
                </a:solidFill>
              </a:rPr>
              <a:t>Ensures</a:t>
            </a:r>
            <a:r>
              <a:rPr lang="fr-BE" sz="2000" dirty="0" smtClean="0">
                <a:solidFill>
                  <a:srgbClr val="10253F"/>
                </a:solidFill>
              </a:rPr>
              <a:t> </a:t>
            </a:r>
            <a:r>
              <a:rPr lang="fr-BE" sz="2000" dirty="0" err="1" smtClean="0">
                <a:solidFill>
                  <a:srgbClr val="10253F"/>
                </a:solidFill>
              </a:rPr>
              <a:t>easy</a:t>
            </a:r>
            <a:r>
              <a:rPr lang="fr-BE" sz="2000" dirty="0" smtClean="0">
                <a:solidFill>
                  <a:srgbClr val="10253F"/>
                </a:solidFill>
              </a:rPr>
              <a:t> </a:t>
            </a:r>
            <a:r>
              <a:rPr lang="fr-BE" sz="2000" dirty="0" err="1" smtClean="0">
                <a:solidFill>
                  <a:srgbClr val="10253F"/>
                </a:solidFill>
              </a:rPr>
              <a:t>retrieval</a:t>
            </a:r>
            <a:r>
              <a:rPr lang="fr-BE" sz="2000" dirty="0" smtClean="0">
                <a:solidFill>
                  <a:srgbClr val="10253F"/>
                </a:solidFill>
              </a:rPr>
              <a:t> of documents</a:t>
            </a:r>
          </a:p>
          <a:p>
            <a:pPr lvl="1">
              <a:buFont typeface="Wingdings" pitchFamily="2" charset="2"/>
              <a:buChar char="§"/>
            </a:pPr>
            <a:r>
              <a:rPr lang="fr-BE" sz="2000" dirty="0" smtClean="0">
                <a:solidFill>
                  <a:srgbClr val="10253F"/>
                </a:solidFill>
              </a:rPr>
              <a:t>  </a:t>
            </a:r>
            <a:r>
              <a:rPr lang="fr-BE" sz="2000" dirty="0" err="1" smtClean="0">
                <a:solidFill>
                  <a:srgbClr val="10253F"/>
                </a:solidFill>
              </a:rPr>
              <a:t>Workflows</a:t>
            </a:r>
            <a:r>
              <a:rPr lang="fr-BE" sz="2000" dirty="0" smtClean="0">
                <a:solidFill>
                  <a:srgbClr val="10253F"/>
                </a:solidFill>
              </a:rPr>
              <a:t> </a:t>
            </a:r>
            <a:r>
              <a:rPr lang="fr-BE" sz="2000" dirty="0" err="1" smtClean="0">
                <a:solidFill>
                  <a:srgbClr val="10253F"/>
                </a:solidFill>
              </a:rPr>
              <a:t>based</a:t>
            </a:r>
            <a:r>
              <a:rPr lang="fr-BE" sz="2000" dirty="0" smtClean="0">
                <a:solidFill>
                  <a:srgbClr val="10253F"/>
                </a:solidFill>
              </a:rPr>
              <a:t> on control and/or index </a:t>
            </a:r>
            <a:r>
              <a:rPr lang="fr-BE" sz="2000" dirty="0" err="1" smtClean="0">
                <a:solidFill>
                  <a:srgbClr val="10253F"/>
                </a:solidFill>
              </a:rPr>
              <a:t>fields</a:t>
            </a:r>
            <a:endParaRPr lang="fr-BE" sz="2000" dirty="0" smtClean="0">
              <a:solidFill>
                <a:srgbClr val="10253F"/>
              </a:solidFill>
            </a:endParaRPr>
          </a:p>
          <a:p>
            <a:endParaRPr lang="fr-BE" dirty="0"/>
          </a:p>
        </p:txBody>
      </p:sp>
      <p:sp>
        <p:nvSpPr>
          <p:cNvPr id="7" name="Right Arrow 6"/>
          <p:cNvSpPr/>
          <p:nvPr/>
        </p:nvSpPr>
        <p:spPr>
          <a:xfrm>
            <a:off x="571472" y="542926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TextBox 8"/>
          <p:cNvSpPr txBox="1"/>
          <p:nvPr/>
        </p:nvSpPr>
        <p:spPr>
          <a:xfrm>
            <a:off x="1643042" y="5214950"/>
            <a:ext cx="7358114" cy="830997"/>
          </a:xfrm>
          <a:prstGeom prst="rect">
            <a:avLst/>
          </a:prstGeom>
          <a:noFill/>
        </p:spPr>
        <p:txBody>
          <a:bodyPr wrap="square" rtlCol="0">
            <a:spAutoFit/>
          </a:bodyPr>
          <a:lstStyle/>
          <a:p>
            <a:r>
              <a:rPr lang="fr-BE" sz="2400" b="1" dirty="0" err="1" smtClean="0"/>
              <a:t>Synergy</a:t>
            </a:r>
            <a:r>
              <a:rPr lang="fr-BE" sz="2400" b="1" dirty="0" smtClean="0"/>
              <a:t> </a:t>
            </a:r>
            <a:r>
              <a:rPr lang="fr-BE" sz="2400" b="1" dirty="0" err="1" smtClean="0"/>
              <a:t>between</a:t>
            </a:r>
            <a:r>
              <a:rPr lang="fr-BE" sz="2400" b="1" dirty="0" smtClean="0"/>
              <a:t> I.R.I.S. and </a:t>
            </a:r>
            <a:r>
              <a:rPr lang="fr-BE" sz="2400" b="1" dirty="0" err="1" smtClean="0"/>
              <a:t>Therefore</a:t>
            </a:r>
            <a:r>
              <a:rPr lang="fr-BE" sz="2400" b="1" dirty="0" smtClean="0"/>
              <a:t>™ </a:t>
            </a:r>
            <a:r>
              <a:rPr lang="fr-BE" sz="2400" b="1" dirty="0" err="1" smtClean="0"/>
              <a:t>ensures</a:t>
            </a:r>
            <a:r>
              <a:rPr lang="fr-BE" sz="2400" b="1" dirty="0" smtClean="0"/>
              <a:t> </a:t>
            </a:r>
            <a:r>
              <a:rPr lang="fr-BE" sz="2400" b="1" dirty="0" err="1" smtClean="0"/>
              <a:t>complete</a:t>
            </a:r>
            <a:r>
              <a:rPr lang="fr-BE" sz="2400" b="1" dirty="0" smtClean="0"/>
              <a:t> and state-of-the-art document </a:t>
            </a:r>
            <a:r>
              <a:rPr lang="fr-BE" sz="2400" b="1" dirty="0" err="1" smtClean="0"/>
              <a:t>processing</a:t>
            </a:r>
            <a:r>
              <a:rPr lang="fr-BE" sz="2400" b="1" dirty="0" smtClean="0"/>
              <a:t> flow</a:t>
            </a:r>
            <a:endParaRPr lang="fr-BE"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1478"/>
          </a:xfrm>
        </p:spPr>
        <p:txBody>
          <a:bodyPr>
            <a:normAutofit/>
          </a:bodyPr>
          <a:lstStyle/>
          <a:p>
            <a:r>
              <a:rPr lang="fr-BE" sz="2400" b="1" dirty="0" smtClean="0"/>
              <a:t>City hall of Dudelange (Luxemburg)</a:t>
            </a:r>
          </a:p>
        </p:txBody>
      </p:sp>
      <p:sp>
        <p:nvSpPr>
          <p:cNvPr id="4" name="Title 1"/>
          <p:cNvSpPr txBox="1">
            <a:spLocks/>
          </p:cNvSpPr>
          <p:nvPr/>
        </p:nvSpPr>
        <p:spPr>
          <a:xfrm>
            <a:off x="642910" y="357166"/>
            <a:ext cx="8229600" cy="1143000"/>
          </a:xfrm>
          <a:prstGeom prst="rect">
            <a:avLst/>
          </a:prstGeom>
        </p:spPr>
        <p:txBody>
          <a:bodyPr vert="horz" lIns="91440" tIns="45720" rIns="91440" bIns="45720" rtlCol="0" anchor="ctr">
            <a:normAutofit fontScale="90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BE" sz="4400" b="1" i="0" u="none" strike="noStrike" kern="1200" cap="none" spc="0" normalizeH="0" baseline="0" noProof="0" dirty="0" err="1" smtClean="0">
                <a:ln>
                  <a:noFill/>
                </a:ln>
                <a:solidFill>
                  <a:schemeClr val="tx2">
                    <a:lumMod val="50000"/>
                  </a:schemeClr>
                </a:solidFill>
                <a:effectLst/>
                <a:uLnTx/>
                <a:uFillTx/>
                <a:latin typeface="+mj-lt"/>
                <a:ea typeface="+mj-ea"/>
                <a:cs typeface="+mj-cs"/>
              </a:rPr>
              <a:t>Joining</a:t>
            </a:r>
            <a:r>
              <a:rPr kumimoji="0" lang="fr-BE" sz="4400" b="1" i="0" u="none" strike="noStrike" kern="1200" cap="none" spc="0" normalizeH="0" baseline="0" noProof="0" dirty="0" smtClean="0">
                <a:ln>
                  <a:noFill/>
                </a:ln>
                <a:solidFill>
                  <a:schemeClr val="tx2">
                    <a:lumMod val="50000"/>
                  </a:schemeClr>
                </a:solidFill>
                <a:effectLst/>
                <a:uLnTx/>
                <a:uFillTx/>
                <a:latin typeface="+mj-lt"/>
                <a:ea typeface="+mj-ea"/>
                <a:cs typeface="+mj-cs"/>
              </a:rPr>
              <a:t> forces </a:t>
            </a:r>
            <a:r>
              <a:rPr kumimoji="0" lang="fr-BE" sz="4400" b="1" i="0" u="none" strike="noStrike" kern="1200" cap="none" spc="0" normalizeH="0" baseline="0" noProof="0" dirty="0" err="1" smtClean="0">
                <a:ln>
                  <a:noFill/>
                </a:ln>
                <a:solidFill>
                  <a:schemeClr val="tx2">
                    <a:lumMod val="50000"/>
                  </a:schemeClr>
                </a:solidFill>
                <a:effectLst/>
                <a:uLnTx/>
                <a:uFillTx/>
                <a:latin typeface="+mj-lt"/>
                <a:ea typeface="+mj-ea"/>
                <a:cs typeface="+mj-cs"/>
              </a:rPr>
              <a:t>between</a:t>
            </a:r>
            <a:r>
              <a:rPr kumimoji="0" lang="fr-BE" sz="4400" b="1" i="0" u="none" strike="noStrike" kern="1200" cap="none" spc="0" normalizeH="0" baseline="0" noProof="0" dirty="0" smtClean="0">
                <a:ln>
                  <a:noFill/>
                </a:ln>
                <a:solidFill>
                  <a:schemeClr val="tx2">
                    <a:lumMod val="50000"/>
                  </a:schemeClr>
                </a:solidFill>
                <a:effectLst/>
                <a:uLnTx/>
                <a:uFillTx/>
                <a:latin typeface="+mj-lt"/>
                <a:ea typeface="+mj-ea"/>
                <a:cs typeface="+mj-cs"/>
              </a:rPr>
              <a:t> I.R.I.S. IDR and </a:t>
            </a:r>
            <a:r>
              <a:rPr kumimoji="0" lang="fr-BE" sz="4400" b="1" i="0" u="none" strike="noStrike" kern="1200" cap="none" spc="0" normalizeH="0" baseline="0" noProof="0" dirty="0" err="1" smtClean="0">
                <a:ln>
                  <a:noFill/>
                </a:ln>
                <a:solidFill>
                  <a:schemeClr val="tx2">
                    <a:lumMod val="50000"/>
                  </a:schemeClr>
                </a:solidFill>
                <a:effectLst/>
                <a:uLnTx/>
                <a:uFillTx/>
                <a:latin typeface="+mj-lt"/>
                <a:ea typeface="+mj-ea"/>
                <a:cs typeface="+mj-cs"/>
              </a:rPr>
              <a:t>Therefore</a:t>
            </a:r>
            <a:r>
              <a:rPr kumimoji="0" lang="fr-BE" sz="4400" b="1" i="0" u="none" strike="noStrike" kern="1200" cap="none" spc="0" normalizeH="0" baseline="0" noProof="0" dirty="0" smtClean="0">
                <a:ln>
                  <a:noFill/>
                </a:ln>
                <a:solidFill>
                  <a:schemeClr val="tx2">
                    <a:lumMod val="50000"/>
                  </a:schemeClr>
                </a:solidFill>
                <a:effectLst/>
                <a:uLnTx/>
                <a:uFillTx/>
                <a:latin typeface="+mj-lt"/>
                <a:ea typeface="+mj-ea"/>
                <a:cs typeface="+mj-cs"/>
              </a:rPr>
              <a:t>™ : Case </a:t>
            </a:r>
            <a:r>
              <a:rPr kumimoji="0" lang="fr-BE" sz="4400" b="1" i="0" u="none" strike="noStrike" kern="1200" cap="none" spc="0" normalizeH="0" baseline="0" noProof="0" dirty="0" err="1" smtClean="0">
                <a:ln>
                  <a:noFill/>
                </a:ln>
                <a:solidFill>
                  <a:schemeClr val="tx2">
                    <a:lumMod val="50000"/>
                  </a:schemeClr>
                </a:solidFill>
                <a:effectLst/>
                <a:uLnTx/>
                <a:uFillTx/>
                <a:latin typeface="+mj-lt"/>
                <a:ea typeface="+mj-ea"/>
                <a:cs typeface="+mj-cs"/>
              </a:rPr>
              <a:t>study</a:t>
            </a:r>
            <a:endParaRPr kumimoji="0" lang="fr-BE" sz="4400" b="1" i="0" u="none" strike="noStrike" kern="1200" cap="none" spc="0" normalizeH="0" baseline="0" noProof="0" dirty="0">
              <a:ln>
                <a:noFill/>
              </a:ln>
              <a:solidFill>
                <a:schemeClr val="tx2">
                  <a:lumMod val="50000"/>
                </a:schemeClr>
              </a:solidFill>
              <a:effectLst/>
              <a:uLnTx/>
              <a:uFillTx/>
              <a:latin typeface="+mj-lt"/>
              <a:ea typeface="+mj-ea"/>
              <a:cs typeface="+mj-cs"/>
            </a:endParaRPr>
          </a:p>
        </p:txBody>
      </p:sp>
      <p:sp>
        <p:nvSpPr>
          <p:cNvPr id="5" name="Content Placeholder 2"/>
          <p:cNvSpPr txBox="1">
            <a:spLocks/>
          </p:cNvSpPr>
          <p:nvPr/>
        </p:nvSpPr>
        <p:spPr>
          <a:xfrm>
            <a:off x="214282" y="2428868"/>
            <a:ext cx="8229600" cy="1114420"/>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fr-BE" sz="2000" b="0" i="0" u="none" strike="noStrike" kern="1200" cap="none" spc="0" normalizeH="0" baseline="0" noProof="0" dirty="0" smtClean="0">
                <a:ln>
                  <a:noFill/>
                </a:ln>
                <a:solidFill>
                  <a:schemeClr val="tx2">
                    <a:lumMod val="50000"/>
                  </a:schemeClr>
                </a:solidFill>
                <a:effectLst/>
                <a:uLnTx/>
                <a:uFillTx/>
                <a:latin typeface="+mn-lt"/>
                <a:ea typeface="+mn-ea"/>
                <a:cs typeface="+mn-cs"/>
              </a:rPr>
              <a:t>Has been </a:t>
            </a:r>
            <a:r>
              <a:rPr kumimoji="0" lang="fr-BE" sz="2000" b="0" i="0" u="none" strike="noStrike" kern="1200" cap="none" spc="0" normalizeH="0" baseline="0" noProof="0" dirty="0" err="1" smtClean="0">
                <a:ln>
                  <a:noFill/>
                </a:ln>
                <a:solidFill>
                  <a:schemeClr val="tx2">
                    <a:lumMod val="50000"/>
                  </a:schemeClr>
                </a:solidFill>
                <a:effectLst/>
                <a:uLnTx/>
                <a:uFillTx/>
                <a:latin typeface="+mn-lt"/>
                <a:ea typeface="+mn-ea"/>
                <a:cs typeface="+mn-cs"/>
              </a:rPr>
              <a:t>using</a:t>
            </a:r>
            <a:r>
              <a:rPr kumimoji="0" lang="fr-BE" sz="2000" b="0" i="0" u="none" strike="noStrike" kern="1200" cap="none" spc="0" normalizeH="0" baseline="0" noProof="0" dirty="0" smtClean="0">
                <a:ln>
                  <a:noFill/>
                </a:ln>
                <a:solidFill>
                  <a:schemeClr val="tx2">
                    <a:lumMod val="50000"/>
                  </a:schemeClr>
                </a:solidFill>
                <a:effectLst/>
                <a:uLnTx/>
                <a:uFillTx/>
                <a:latin typeface="+mn-lt"/>
                <a:ea typeface="+mn-ea"/>
                <a:cs typeface="+mn-cs"/>
              </a:rPr>
              <a:t> </a:t>
            </a:r>
            <a:r>
              <a:rPr kumimoji="0" lang="fr-BE" sz="2000" b="0" i="0" u="none" strike="noStrike" kern="1200" cap="none" spc="0" normalizeH="0" baseline="0" noProof="0" dirty="0" err="1" smtClean="0">
                <a:ln>
                  <a:noFill/>
                </a:ln>
                <a:solidFill>
                  <a:schemeClr val="tx2">
                    <a:lumMod val="50000"/>
                  </a:schemeClr>
                </a:solidFill>
                <a:effectLst/>
                <a:uLnTx/>
                <a:uFillTx/>
                <a:latin typeface="+mn-lt"/>
                <a:ea typeface="+mn-ea"/>
                <a:cs typeface="+mn-cs"/>
              </a:rPr>
              <a:t>Therefore</a:t>
            </a:r>
            <a:r>
              <a:rPr kumimoji="0" lang="fr-BE" sz="2000" b="0" i="0" u="none" strike="noStrike" kern="1200" cap="none" spc="0" normalizeH="0" baseline="0" noProof="0" dirty="0" smtClean="0">
                <a:ln>
                  <a:noFill/>
                </a:ln>
                <a:solidFill>
                  <a:schemeClr val="tx2">
                    <a:lumMod val="50000"/>
                  </a:schemeClr>
                </a:solidFill>
                <a:effectLst/>
                <a:uLnTx/>
                <a:uFillTx/>
                <a:latin typeface="+mn-lt"/>
                <a:ea typeface="+mn-ea"/>
                <a:cs typeface="+mn-cs"/>
              </a:rPr>
              <a:t>™ </a:t>
            </a:r>
            <a:r>
              <a:rPr kumimoji="0" lang="fr-BE" sz="2000" b="0" i="0" u="none" strike="noStrike" kern="1200" cap="none" spc="0" normalizeH="0" baseline="0" noProof="0" dirty="0" err="1" smtClean="0">
                <a:ln>
                  <a:noFill/>
                </a:ln>
                <a:solidFill>
                  <a:schemeClr val="tx2">
                    <a:lumMod val="50000"/>
                  </a:schemeClr>
                </a:solidFill>
                <a:effectLst/>
                <a:uLnTx/>
                <a:uFillTx/>
                <a:latin typeface="+mn-lt"/>
                <a:ea typeface="+mn-ea"/>
                <a:cs typeface="+mn-cs"/>
              </a:rPr>
              <a:t>since</a:t>
            </a:r>
            <a:r>
              <a:rPr kumimoji="0" lang="fr-BE" sz="2000" b="0" i="0" u="none" strike="noStrike" kern="1200" cap="none" spc="0" normalizeH="0" baseline="0" noProof="0" dirty="0" smtClean="0">
                <a:ln>
                  <a:noFill/>
                </a:ln>
                <a:solidFill>
                  <a:schemeClr val="tx2">
                    <a:lumMod val="50000"/>
                  </a:schemeClr>
                </a:solidFill>
                <a:effectLst/>
                <a:uLnTx/>
                <a:uFillTx/>
                <a:latin typeface="+mn-lt"/>
                <a:ea typeface="+mn-ea"/>
                <a:cs typeface="+mn-cs"/>
              </a:rPr>
              <a:t> </a:t>
            </a:r>
            <a:r>
              <a:rPr kumimoji="0" lang="fr-BE" sz="2000" b="0" i="0" u="none" strike="noStrike" kern="1200" cap="none" spc="0" normalizeH="0" baseline="0" noProof="0" dirty="0" err="1" smtClean="0">
                <a:ln>
                  <a:noFill/>
                </a:ln>
                <a:solidFill>
                  <a:schemeClr val="tx2">
                    <a:lumMod val="50000"/>
                  </a:schemeClr>
                </a:solidFill>
                <a:effectLst/>
                <a:uLnTx/>
                <a:uFillTx/>
                <a:latin typeface="+mn-lt"/>
                <a:ea typeface="+mn-ea"/>
                <a:cs typeface="+mn-cs"/>
              </a:rPr>
              <a:t>two</a:t>
            </a:r>
            <a:r>
              <a:rPr kumimoji="0" lang="fr-BE" sz="2000" b="0" i="0" u="none" strike="noStrike" kern="1200" cap="none" spc="0" normalizeH="0" baseline="0" noProof="0" dirty="0" smtClean="0">
                <a:ln>
                  <a:noFill/>
                </a:ln>
                <a:solidFill>
                  <a:schemeClr val="tx2">
                    <a:lumMod val="50000"/>
                  </a:schemeClr>
                </a:solidFill>
                <a:effectLst/>
                <a:uLnTx/>
                <a:uFillTx/>
                <a:latin typeface="+mn-lt"/>
                <a:ea typeface="+mn-ea"/>
                <a:cs typeface="+mn-cs"/>
              </a:rPr>
              <a:t> </a:t>
            </a:r>
            <a:r>
              <a:rPr kumimoji="0" lang="fr-BE" sz="2000" b="0" i="0" u="none" strike="noStrike" kern="1200" cap="none" spc="0" normalizeH="0" baseline="0" noProof="0" dirty="0" err="1" smtClean="0">
                <a:ln>
                  <a:noFill/>
                </a:ln>
                <a:solidFill>
                  <a:schemeClr val="tx2">
                    <a:lumMod val="50000"/>
                  </a:schemeClr>
                </a:solidFill>
                <a:effectLst/>
                <a:uLnTx/>
                <a:uFillTx/>
                <a:latin typeface="+mn-lt"/>
                <a:ea typeface="+mn-ea"/>
                <a:cs typeface="+mn-cs"/>
              </a:rPr>
              <a:t>years</a:t>
            </a:r>
            <a:r>
              <a:rPr kumimoji="0" lang="fr-BE" sz="2000" b="0" i="0" u="none" strike="noStrike" kern="1200" cap="none" spc="0" normalizeH="0" baseline="0" noProof="0" dirty="0" smtClean="0">
                <a:ln>
                  <a:noFill/>
                </a:ln>
                <a:solidFill>
                  <a:schemeClr val="tx2">
                    <a:lumMod val="50000"/>
                  </a:schemeClr>
                </a:solidFill>
                <a:effectLst/>
                <a:uLnTx/>
                <a:uFillTx/>
                <a:latin typeface="+mn-lt"/>
                <a:ea typeface="+mn-ea"/>
                <a:cs typeface="+mn-cs"/>
              </a:rPr>
              <a:t> for </a:t>
            </a:r>
            <a:r>
              <a:rPr kumimoji="0" lang="fr-BE" sz="2000" b="0" i="0" u="none" strike="noStrike" kern="1200" cap="none" spc="0" normalizeH="0" baseline="0" noProof="0" dirty="0" err="1" smtClean="0">
                <a:ln>
                  <a:noFill/>
                </a:ln>
                <a:solidFill>
                  <a:schemeClr val="tx2">
                    <a:lumMod val="50000"/>
                  </a:schemeClr>
                </a:solidFill>
                <a:effectLst/>
                <a:uLnTx/>
                <a:uFillTx/>
                <a:latin typeface="+mn-lt"/>
                <a:ea typeface="+mn-ea"/>
                <a:cs typeface="+mn-cs"/>
              </a:rPr>
              <a:t>archival</a:t>
            </a:r>
            <a:r>
              <a:rPr kumimoji="0" lang="fr-BE" sz="2000" b="0" i="0" u="none" strike="noStrike" kern="1200" cap="none" spc="0" normalizeH="0" baseline="0" noProof="0" dirty="0" smtClean="0">
                <a:ln>
                  <a:noFill/>
                </a:ln>
                <a:solidFill>
                  <a:schemeClr val="tx2">
                    <a:lumMod val="50000"/>
                  </a:schemeClr>
                </a:solidFill>
                <a:effectLst/>
                <a:uLnTx/>
                <a:uFillTx/>
                <a:latin typeface="+mn-lt"/>
                <a:ea typeface="+mn-ea"/>
                <a:cs typeface="+mn-cs"/>
              </a:rPr>
              <a:t> of administrative and </a:t>
            </a:r>
            <a:r>
              <a:rPr kumimoji="0" lang="fr-BE" sz="2000" b="0" i="0" u="none" strike="noStrike" kern="1200" cap="none" spc="0" normalizeH="0" baseline="0" noProof="0" dirty="0" err="1" smtClean="0">
                <a:ln>
                  <a:noFill/>
                </a:ln>
                <a:solidFill>
                  <a:schemeClr val="tx2">
                    <a:lumMod val="50000"/>
                  </a:schemeClr>
                </a:solidFill>
                <a:effectLst/>
                <a:uLnTx/>
                <a:uFillTx/>
                <a:latin typeface="+mn-lt"/>
                <a:ea typeface="+mn-ea"/>
                <a:cs typeface="+mn-cs"/>
              </a:rPr>
              <a:t>other</a:t>
            </a:r>
            <a:r>
              <a:rPr kumimoji="0" lang="fr-BE" sz="2000" b="0" i="0" u="none" strike="noStrike" kern="1200" cap="none" spc="0" normalizeH="0" baseline="0" noProof="0" dirty="0" smtClean="0">
                <a:ln>
                  <a:noFill/>
                </a:ln>
                <a:solidFill>
                  <a:schemeClr val="tx2">
                    <a:lumMod val="50000"/>
                  </a:schemeClr>
                </a:solidFill>
                <a:effectLst/>
                <a:uLnTx/>
                <a:uFillTx/>
                <a:latin typeface="+mn-lt"/>
                <a:ea typeface="+mn-ea"/>
                <a:cs typeface="+mn-cs"/>
              </a:rPr>
              <a:t> documents ("actes civil" , </a:t>
            </a:r>
            <a:r>
              <a:rPr kumimoji="0" lang="fr-BE" sz="2000" b="0" i="0" u="none" strike="noStrike" kern="1200" cap="none" spc="0" normalizeH="0" baseline="0" noProof="0" dirty="0" err="1" smtClean="0">
                <a:ln>
                  <a:noFill/>
                </a:ln>
                <a:solidFill>
                  <a:schemeClr val="tx2">
                    <a:lumMod val="50000"/>
                  </a:schemeClr>
                </a:solidFill>
                <a:effectLst/>
                <a:uLnTx/>
                <a:uFillTx/>
                <a:latin typeface="+mn-lt"/>
                <a:ea typeface="+mn-ea"/>
                <a:cs typeface="+mn-cs"/>
              </a:rPr>
              <a:t>identity</a:t>
            </a:r>
            <a:r>
              <a:rPr kumimoji="0" lang="fr-BE" sz="2000" b="0" i="0" u="none" strike="noStrike" kern="1200" cap="none" spc="0" normalizeH="0" baseline="0" noProof="0" dirty="0" smtClean="0">
                <a:ln>
                  <a:noFill/>
                </a:ln>
                <a:solidFill>
                  <a:schemeClr val="tx2">
                    <a:lumMod val="50000"/>
                  </a:schemeClr>
                </a:solidFill>
                <a:effectLst/>
                <a:uLnTx/>
                <a:uFillTx/>
                <a:latin typeface="+mn-lt"/>
                <a:ea typeface="+mn-ea"/>
                <a:cs typeface="+mn-cs"/>
              </a:rPr>
              <a:t> </a:t>
            </a:r>
            <a:r>
              <a:rPr kumimoji="0" lang="fr-BE" sz="2000" b="0" i="0" u="none" strike="noStrike" kern="1200" cap="none" spc="0" normalizeH="0" baseline="0" noProof="0" dirty="0" err="1" smtClean="0">
                <a:ln>
                  <a:noFill/>
                </a:ln>
                <a:solidFill>
                  <a:schemeClr val="tx2">
                    <a:lumMod val="50000"/>
                  </a:schemeClr>
                </a:solidFill>
                <a:effectLst/>
                <a:uLnTx/>
                <a:uFillTx/>
                <a:latin typeface="+mn-lt"/>
                <a:ea typeface="+mn-ea"/>
                <a:cs typeface="+mn-cs"/>
              </a:rPr>
              <a:t>cards</a:t>
            </a:r>
            <a:r>
              <a:rPr kumimoji="0" lang="fr-BE" sz="2000" b="0" i="0" u="none" strike="noStrike" kern="1200" cap="none" spc="0" normalizeH="0" baseline="0" noProof="0" dirty="0" smtClean="0">
                <a:ln>
                  <a:noFill/>
                </a:ln>
                <a:solidFill>
                  <a:schemeClr val="tx2">
                    <a:lumMod val="50000"/>
                  </a:schemeClr>
                </a:solidFill>
                <a:effectLst/>
                <a:uLnTx/>
                <a:uFillTx/>
                <a:latin typeface="+mn-lt"/>
                <a:ea typeface="+mn-ea"/>
                <a:cs typeface="+mn-cs"/>
              </a:rPr>
              <a:t>, </a:t>
            </a:r>
            <a:r>
              <a:rPr kumimoji="0" lang="fr-BE" sz="2000" b="0" i="0" u="none" strike="noStrike" kern="1200" cap="none" spc="0" normalizeH="0" baseline="0" noProof="0" dirty="0" err="1" smtClean="0">
                <a:ln>
                  <a:noFill/>
                </a:ln>
                <a:solidFill>
                  <a:schemeClr val="tx2">
                    <a:lumMod val="50000"/>
                  </a:schemeClr>
                </a:solidFill>
                <a:effectLst/>
                <a:uLnTx/>
                <a:uFillTx/>
                <a:latin typeface="+mn-lt"/>
                <a:ea typeface="+mn-ea"/>
                <a:cs typeface="+mn-cs"/>
              </a:rPr>
              <a:t>citizen</a:t>
            </a:r>
            <a:r>
              <a:rPr kumimoji="0" lang="fr-BE" sz="2000" b="0" i="0" u="none" strike="noStrike" kern="1200" cap="none" spc="0" normalizeH="0" baseline="0" noProof="0" dirty="0" smtClean="0">
                <a:ln>
                  <a:noFill/>
                </a:ln>
                <a:solidFill>
                  <a:schemeClr val="tx2">
                    <a:lumMod val="50000"/>
                  </a:schemeClr>
                </a:solidFill>
                <a:effectLst/>
                <a:uLnTx/>
                <a:uFillTx/>
                <a:latin typeface="+mn-lt"/>
                <a:ea typeface="+mn-ea"/>
                <a:cs typeface="+mn-cs"/>
              </a:rPr>
              <a:t> </a:t>
            </a:r>
            <a:r>
              <a:rPr kumimoji="0" lang="fr-BE" sz="2000" b="0" i="0" u="none" strike="noStrike" kern="1200" cap="none" spc="0" normalizeH="0" baseline="0" noProof="0" dirty="0" err="1" smtClean="0">
                <a:ln>
                  <a:noFill/>
                </a:ln>
                <a:solidFill>
                  <a:schemeClr val="tx2">
                    <a:lumMod val="50000"/>
                  </a:schemeClr>
                </a:solidFill>
                <a:effectLst/>
                <a:uLnTx/>
                <a:uFillTx/>
                <a:latin typeface="+mn-lt"/>
                <a:ea typeface="+mn-ea"/>
                <a:cs typeface="+mn-cs"/>
              </a:rPr>
              <a:t>forms</a:t>
            </a:r>
            <a:r>
              <a:rPr kumimoji="0" lang="fr-BE" sz="2000" b="0" i="0" u="none" strike="noStrike" kern="1200" cap="none" spc="0" normalizeH="0" baseline="0" noProof="0" dirty="0" smtClean="0">
                <a:ln>
                  <a:noFill/>
                </a:ln>
                <a:solidFill>
                  <a:schemeClr val="tx2">
                    <a:lumMod val="50000"/>
                  </a:schemeClr>
                </a:solidFill>
                <a:effectLst/>
                <a:uLnTx/>
                <a:uFillTx/>
                <a:latin typeface="+mn-lt"/>
                <a:ea typeface="+mn-ea"/>
                <a:cs typeface="+mn-cs"/>
              </a:rPr>
              <a:t>…)</a:t>
            </a:r>
          </a:p>
        </p:txBody>
      </p:sp>
      <p:sp>
        <p:nvSpPr>
          <p:cNvPr id="6" name="Content Placeholder 2"/>
          <p:cNvSpPr txBox="1">
            <a:spLocks/>
          </p:cNvSpPr>
          <p:nvPr/>
        </p:nvSpPr>
        <p:spPr>
          <a:xfrm>
            <a:off x="214282" y="3429000"/>
            <a:ext cx="8229600" cy="757230"/>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fr-BE" sz="2000" b="0" i="0" u="none" strike="noStrike" kern="1200" cap="none" spc="0" normalizeH="0" baseline="0" noProof="0" dirty="0" err="1" smtClean="0">
                <a:ln>
                  <a:noFill/>
                </a:ln>
                <a:solidFill>
                  <a:schemeClr val="tx2">
                    <a:lumMod val="50000"/>
                  </a:schemeClr>
                </a:solidFill>
                <a:effectLst/>
                <a:uLnTx/>
                <a:uFillTx/>
                <a:latin typeface="+mn-lt"/>
                <a:ea typeface="+mn-ea"/>
                <a:cs typeface="+mn-cs"/>
              </a:rPr>
              <a:t>Tax</a:t>
            </a:r>
            <a:r>
              <a:rPr kumimoji="0" lang="fr-BE" sz="2000" b="0" i="0" u="none" strike="noStrike" kern="1200" cap="none" spc="0" normalizeH="0" baseline="0" noProof="0" dirty="0" smtClean="0">
                <a:ln>
                  <a:noFill/>
                </a:ln>
                <a:solidFill>
                  <a:schemeClr val="tx2">
                    <a:lumMod val="50000"/>
                  </a:schemeClr>
                </a:solidFill>
                <a:effectLst/>
                <a:uLnTx/>
                <a:uFillTx/>
                <a:latin typeface="+mn-lt"/>
                <a:ea typeface="+mn-ea"/>
                <a:cs typeface="+mn-cs"/>
              </a:rPr>
              <a:t> </a:t>
            </a:r>
            <a:r>
              <a:rPr kumimoji="0" lang="fr-BE" sz="2000" b="0" i="0" u="none" strike="noStrike" kern="1200" cap="none" spc="0" normalizeH="0" baseline="0" noProof="0" dirty="0" err="1" smtClean="0">
                <a:ln>
                  <a:noFill/>
                </a:ln>
                <a:solidFill>
                  <a:schemeClr val="tx2">
                    <a:lumMod val="50000"/>
                  </a:schemeClr>
                </a:solidFill>
                <a:effectLst/>
                <a:uLnTx/>
                <a:uFillTx/>
                <a:latin typeface="+mn-lt"/>
                <a:ea typeface="+mn-ea"/>
                <a:cs typeface="+mn-cs"/>
              </a:rPr>
              <a:t>property</a:t>
            </a:r>
            <a:r>
              <a:rPr kumimoji="0" lang="fr-BE" sz="2000" b="0" i="0" u="none" strike="noStrike" kern="1200" cap="none" spc="0" normalizeH="0" baseline="0" noProof="0" dirty="0" smtClean="0">
                <a:ln>
                  <a:noFill/>
                </a:ln>
                <a:solidFill>
                  <a:schemeClr val="tx2">
                    <a:lumMod val="50000"/>
                  </a:schemeClr>
                </a:solidFill>
                <a:effectLst/>
                <a:uLnTx/>
                <a:uFillTx/>
                <a:latin typeface="+mn-lt"/>
                <a:ea typeface="+mn-ea"/>
                <a:cs typeface="+mn-cs"/>
              </a:rPr>
              <a:t> </a:t>
            </a:r>
            <a:r>
              <a:rPr kumimoji="0" lang="fr-BE" sz="2000" b="0" i="0" u="none" strike="noStrike" kern="1200" cap="none" spc="0" normalizeH="0" baseline="0" noProof="0" dirty="0" err="1" smtClean="0">
                <a:ln>
                  <a:noFill/>
                </a:ln>
                <a:solidFill>
                  <a:schemeClr val="tx2">
                    <a:lumMod val="50000"/>
                  </a:schemeClr>
                </a:solidFill>
                <a:effectLst/>
                <a:uLnTx/>
                <a:uFillTx/>
                <a:latin typeface="+mn-lt"/>
                <a:ea typeface="+mn-ea"/>
                <a:cs typeface="+mn-cs"/>
              </a:rPr>
              <a:t>forms</a:t>
            </a:r>
            <a:r>
              <a:rPr kumimoji="0" lang="fr-BE" sz="2000" b="0" i="0" u="none" strike="noStrike" kern="1200" cap="none" spc="0" normalizeH="0" baseline="0" noProof="0" dirty="0" smtClean="0">
                <a:ln>
                  <a:noFill/>
                </a:ln>
                <a:solidFill>
                  <a:schemeClr val="tx2">
                    <a:lumMod val="50000"/>
                  </a:schemeClr>
                </a:solidFill>
                <a:effectLst/>
                <a:uLnTx/>
                <a:uFillTx/>
                <a:latin typeface="+mn-lt"/>
                <a:ea typeface="+mn-ea"/>
                <a:cs typeface="+mn-cs"/>
              </a:rPr>
              <a:t> and </a:t>
            </a:r>
            <a:r>
              <a:rPr kumimoji="0" lang="fr-BE" sz="2000" b="0" i="0" u="none" strike="noStrike" kern="1200" cap="none" spc="0" normalizeH="0" baseline="0" noProof="0" dirty="0" err="1" smtClean="0">
                <a:ln>
                  <a:noFill/>
                </a:ln>
                <a:solidFill>
                  <a:schemeClr val="tx2">
                    <a:lumMod val="50000"/>
                  </a:schemeClr>
                </a:solidFill>
                <a:effectLst/>
                <a:uLnTx/>
                <a:uFillTx/>
                <a:latin typeface="+mn-lt"/>
                <a:ea typeface="+mn-ea"/>
                <a:cs typeface="+mn-cs"/>
              </a:rPr>
              <a:t>invoices</a:t>
            </a:r>
            <a:r>
              <a:rPr kumimoji="0" lang="fr-BE" sz="2000" b="0" i="0" u="none" strike="noStrike" kern="1200" cap="none" spc="0" normalizeH="0" baseline="0" noProof="0" dirty="0" smtClean="0">
                <a:ln>
                  <a:noFill/>
                </a:ln>
                <a:solidFill>
                  <a:schemeClr val="tx2">
                    <a:lumMod val="50000"/>
                  </a:schemeClr>
                </a:solidFill>
                <a:effectLst/>
                <a:uLnTx/>
                <a:uFillTx/>
                <a:latin typeface="+mn-lt"/>
                <a:ea typeface="+mn-ea"/>
                <a:cs typeface="+mn-cs"/>
              </a:rPr>
              <a:t> </a:t>
            </a:r>
            <a:r>
              <a:rPr kumimoji="0" lang="fr-BE" sz="2000" b="0" i="0" u="none" strike="noStrike" kern="1200" cap="none" spc="0" normalizeH="0" baseline="0" noProof="0" dirty="0" err="1" smtClean="0">
                <a:ln>
                  <a:noFill/>
                </a:ln>
                <a:solidFill>
                  <a:schemeClr val="tx2">
                    <a:lumMod val="50000"/>
                  </a:schemeClr>
                </a:solidFill>
                <a:effectLst/>
                <a:uLnTx/>
                <a:uFillTx/>
                <a:latin typeface="+mn-lt"/>
                <a:ea typeface="+mn-ea"/>
                <a:cs typeface="+mn-cs"/>
              </a:rPr>
              <a:t>however</a:t>
            </a:r>
            <a:r>
              <a:rPr kumimoji="0" lang="fr-BE" sz="2000" b="0" i="0" u="none" strike="noStrike" kern="1200" cap="none" spc="0" normalizeH="0" baseline="0" noProof="0" dirty="0" smtClean="0">
                <a:ln>
                  <a:noFill/>
                </a:ln>
                <a:solidFill>
                  <a:schemeClr val="tx2">
                    <a:lumMod val="50000"/>
                  </a:schemeClr>
                </a:solidFill>
                <a:effectLst/>
                <a:uLnTx/>
                <a:uFillTx/>
                <a:latin typeface="+mn-lt"/>
                <a:ea typeface="+mn-ea"/>
                <a:cs typeface="+mn-cs"/>
              </a:rPr>
              <a:t> </a:t>
            </a:r>
            <a:r>
              <a:rPr kumimoji="0" lang="fr-BE" sz="2000" b="0" i="0" u="none" strike="noStrike" kern="1200" cap="none" spc="0" normalizeH="0" baseline="0" noProof="0" dirty="0" err="1" smtClean="0">
                <a:ln>
                  <a:noFill/>
                </a:ln>
                <a:solidFill>
                  <a:schemeClr val="tx2">
                    <a:lumMod val="50000"/>
                  </a:schemeClr>
                </a:solidFill>
                <a:effectLst/>
                <a:uLnTx/>
                <a:uFillTx/>
                <a:latin typeface="+mn-lt"/>
                <a:ea typeface="+mn-ea"/>
                <a:cs typeface="+mn-cs"/>
              </a:rPr>
              <a:t>required</a:t>
            </a:r>
            <a:r>
              <a:rPr kumimoji="0" lang="fr-BE" sz="2000" b="0" i="0" u="none" strike="noStrike" kern="1200" cap="none" spc="0" normalizeH="0" baseline="0" noProof="0" dirty="0" smtClean="0">
                <a:ln>
                  <a:noFill/>
                </a:ln>
                <a:solidFill>
                  <a:schemeClr val="tx2">
                    <a:lumMod val="50000"/>
                  </a:schemeClr>
                </a:solidFill>
                <a:effectLst/>
                <a:uLnTx/>
                <a:uFillTx/>
                <a:latin typeface="+mn-lt"/>
                <a:ea typeface="+mn-ea"/>
                <a:cs typeface="+mn-cs"/>
              </a:rPr>
              <a:t> data capture and indexation </a:t>
            </a:r>
            <a:r>
              <a:rPr kumimoji="0" lang="fr-BE" sz="2000" b="0" i="0" u="none" strike="noStrike" kern="1200" cap="none" spc="0" normalizeH="0" baseline="0" noProof="0" dirty="0" err="1" smtClean="0">
                <a:ln>
                  <a:noFill/>
                </a:ln>
                <a:solidFill>
                  <a:schemeClr val="tx2">
                    <a:lumMod val="50000"/>
                  </a:schemeClr>
                </a:solidFill>
                <a:effectLst/>
                <a:uLnTx/>
                <a:uFillTx/>
                <a:latin typeface="+mn-lt"/>
                <a:ea typeface="+mn-ea"/>
                <a:cs typeface="+mn-cs"/>
              </a:rPr>
              <a:t>before</a:t>
            </a:r>
            <a:r>
              <a:rPr kumimoji="0" lang="fr-BE" sz="2000" b="0" i="0" u="none" strike="noStrike" kern="1200" cap="none" spc="0" normalizeH="0" baseline="0" noProof="0" dirty="0" smtClean="0">
                <a:ln>
                  <a:noFill/>
                </a:ln>
                <a:solidFill>
                  <a:schemeClr val="tx2">
                    <a:lumMod val="50000"/>
                  </a:schemeClr>
                </a:solidFill>
                <a:effectLst/>
                <a:uLnTx/>
                <a:uFillTx/>
                <a:latin typeface="+mn-lt"/>
                <a:ea typeface="+mn-ea"/>
                <a:cs typeface="+mn-cs"/>
              </a:rPr>
              <a:t> </a:t>
            </a:r>
            <a:r>
              <a:rPr kumimoji="0" lang="fr-BE" sz="2000" b="0" i="0" u="none" strike="noStrike" kern="1200" cap="none" spc="0" normalizeH="0" baseline="0" noProof="0" dirty="0" err="1" smtClean="0">
                <a:ln>
                  <a:noFill/>
                </a:ln>
                <a:solidFill>
                  <a:schemeClr val="tx2">
                    <a:lumMod val="50000"/>
                  </a:schemeClr>
                </a:solidFill>
                <a:effectLst/>
                <a:uLnTx/>
                <a:uFillTx/>
                <a:latin typeface="+mn-lt"/>
                <a:ea typeface="+mn-ea"/>
                <a:cs typeface="+mn-cs"/>
              </a:rPr>
              <a:t>archival</a:t>
            </a:r>
            <a:r>
              <a:rPr kumimoji="0" lang="fr-BE" sz="2000" b="0" i="0" u="none" strike="noStrike" kern="1200" cap="none" spc="0" normalizeH="0" baseline="0" noProof="0" dirty="0" smtClean="0">
                <a:ln>
                  <a:noFill/>
                </a:ln>
                <a:solidFill>
                  <a:schemeClr val="tx2">
                    <a:lumMod val="50000"/>
                  </a:schemeClr>
                </a:solidFill>
                <a:effectLst/>
                <a:uLnTx/>
                <a:uFillTx/>
                <a:latin typeface="+mn-lt"/>
                <a:ea typeface="+mn-ea"/>
                <a:cs typeface="+mn-cs"/>
              </a:rPr>
              <a:t>… and as </a:t>
            </a:r>
            <a:r>
              <a:rPr kumimoji="0" lang="fr-BE" sz="2000" b="0" i="0" u="none" strike="noStrike" kern="1200" cap="none" spc="0" normalizeH="0" baseline="0" noProof="0" dirty="0" err="1" smtClean="0">
                <a:ln>
                  <a:noFill/>
                </a:ln>
                <a:solidFill>
                  <a:schemeClr val="tx2">
                    <a:lumMod val="50000"/>
                  </a:schemeClr>
                </a:solidFill>
                <a:effectLst/>
                <a:uLnTx/>
                <a:uFillTx/>
                <a:latin typeface="+mn-lt"/>
                <a:ea typeface="+mn-ea"/>
                <a:cs typeface="+mn-cs"/>
              </a:rPr>
              <a:t>automated</a:t>
            </a:r>
            <a:r>
              <a:rPr kumimoji="0" lang="fr-BE" sz="2000" b="0" i="0" u="none" strike="noStrike" kern="1200" cap="none" spc="0" normalizeH="0" baseline="0" noProof="0" dirty="0" smtClean="0">
                <a:ln>
                  <a:noFill/>
                </a:ln>
                <a:solidFill>
                  <a:schemeClr val="tx2">
                    <a:lumMod val="50000"/>
                  </a:schemeClr>
                </a:solidFill>
                <a:effectLst/>
                <a:uLnTx/>
                <a:uFillTx/>
                <a:latin typeface="+mn-lt"/>
                <a:ea typeface="+mn-ea"/>
                <a:cs typeface="+mn-cs"/>
              </a:rPr>
              <a:t> as possible!</a:t>
            </a:r>
          </a:p>
        </p:txBody>
      </p:sp>
      <p:sp>
        <p:nvSpPr>
          <p:cNvPr id="7" name="Content Placeholder 2"/>
          <p:cNvSpPr txBox="1">
            <a:spLocks/>
          </p:cNvSpPr>
          <p:nvPr/>
        </p:nvSpPr>
        <p:spPr>
          <a:xfrm>
            <a:off x="214282" y="4143380"/>
            <a:ext cx="8229600" cy="828668"/>
          </a:xfrm>
          <a:prstGeom prst="rect">
            <a:avLst/>
          </a:prstGeom>
        </p:spPr>
        <p:txBody>
          <a:bodyPr vert="horz" lIns="91440" tIns="45720" rIns="91440" bIns="45720" rtlCol="0">
            <a:normAutofit fontScale="92500" lnSpcReduction="20000"/>
          </a:bodyPr>
          <a:lstStyle/>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fr-BE" sz="2000" b="0" i="0" u="none" strike="noStrike" kern="1200" cap="none" spc="0" normalizeH="0" baseline="0" noProof="0" dirty="0" smtClean="0">
                <a:ln>
                  <a:noFill/>
                </a:ln>
                <a:solidFill>
                  <a:schemeClr val="tx2">
                    <a:lumMod val="50000"/>
                  </a:schemeClr>
                </a:solidFill>
                <a:effectLst/>
                <a:uLnTx/>
                <a:uFillTx/>
                <a:latin typeface="+mn-lt"/>
                <a:ea typeface="+mn-ea"/>
                <a:cs typeface="+mn-cs"/>
              </a:rPr>
              <a:t>To </a:t>
            </a:r>
            <a:r>
              <a:rPr kumimoji="0" lang="fr-BE" sz="2000" b="0" i="0" u="none" strike="noStrike" kern="1200" cap="none" spc="0" normalizeH="0" baseline="0" noProof="0" dirty="0" err="1" smtClean="0">
                <a:ln>
                  <a:noFill/>
                </a:ln>
                <a:solidFill>
                  <a:schemeClr val="tx2">
                    <a:lumMod val="50000"/>
                  </a:schemeClr>
                </a:solidFill>
                <a:effectLst/>
                <a:uLnTx/>
                <a:uFillTx/>
                <a:latin typeface="+mn-lt"/>
                <a:ea typeface="+mn-ea"/>
                <a:cs typeface="+mn-cs"/>
              </a:rPr>
              <a:t>ensure</a:t>
            </a:r>
            <a:r>
              <a:rPr kumimoji="0" lang="fr-BE" sz="2000" b="0" i="0" u="none" strike="noStrike" kern="1200" cap="none" spc="0" normalizeH="0" baseline="0" noProof="0" dirty="0" smtClean="0">
                <a:ln>
                  <a:noFill/>
                </a:ln>
                <a:solidFill>
                  <a:schemeClr val="tx2">
                    <a:lumMod val="50000"/>
                  </a:schemeClr>
                </a:solidFill>
                <a:effectLst/>
                <a:uLnTx/>
                <a:uFillTx/>
                <a:latin typeface="+mn-lt"/>
                <a:ea typeface="+mn-ea"/>
                <a:cs typeface="+mn-cs"/>
              </a:rPr>
              <a:t> </a:t>
            </a:r>
            <a:r>
              <a:rPr kumimoji="0" lang="fr-BE" sz="2000" b="0" i="0" u="none" strike="noStrike" kern="1200" cap="none" spc="0" normalizeH="0" baseline="0" noProof="0" dirty="0" err="1" smtClean="0">
                <a:ln>
                  <a:noFill/>
                </a:ln>
                <a:solidFill>
                  <a:schemeClr val="tx2">
                    <a:lumMod val="50000"/>
                  </a:schemeClr>
                </a:solidFill>
                <a:effectLst/>
                <a:uLnTx/>
                <a:uFillTx/>
                <a:latin typeface="+mn-lt"/>
                <a:ea typeface="+mn-ea"/>
                <a:cs typeface="+mn-cs"/>
              </a:rPr>
              <a:t>this</a:t>
            </a:r>
            <a:r>
              <a:rPr kumimoji="0" lang="fr-BE" sz="2000" b="0" i="0" u="none" strike="noStrike" kern="1200" cap="none" spc="0" normalizeH="0" baseline="0" noProof="0" dirty="0" smtClean="0">
                <a:ln>
                  <a:noFill/>
                </a:ln>
                <a:solidFill>
                  <a:schemeClr val="tx2">
                    <a:lumMod val="50000"/>
                  </a:schemeClr>
                </a:solidFill>
                <a:effectLst/>
                <a:uLnTx/>
                <a:uFillTx/>
                <a:latin typeface="+mn-lt"/>
                <a:ea typeface="+mn-ea"/>
                <a:cs typeface="+mn-cs"/>
              </a:rPr>
              <a:t> I.R.I.S. </a:t>
            </a:r>
            <a:r>
              <a:rPr kumimoji="0" lang="fr-BE" sz="2000" b="0" i="0" u="none" strike="noStrike" kern="1200" cap="none" spc="0" normalizeH="0" baseline="0" noProof="0" dirty="0" err="1" smtClean="0">
                <a:ln>
                  <a:noFill/>
                </a:ln>
                <a:solidFill>
                  <a:schemeClr val="tx2">
                    <a:lumMod val="50000"/>
                  </a:schemeClr>
                </a:solidFill>
                <a:effectLst/>
                <a:uLnTx/>
                <a:uFillTx/>
                <a:latin typeface="+mn-lt"/>
                <a:ea typeface="+mn-ea"/>
                <a:cs typeface="+mn-cs"/>
              </a:rPr>
              <a:t>proposed</a:t>
            </a:r>
            <a:r>
              <a:rPr kumimoji="0" lang="fr-BE" sz="2000" b="0" i="0" u="none" strike="noStrike" kern="1200" cap="none" spc="0" normalizeH="0" baseline="0" noProof="0" dirty="0" smtClean="0">
                <a:ln>
                  <a:noFill/>
                </a:ln>
                <a:solidFill>
                  <a:schemeClr val="tx2">
                    <a:lumMod val="50000"/>
                  </a:schemeClr>
                </a:solidFill>
                <a:effectLst/>
                <a:uLnTx/>
                <a:uFillTx/>
                <a:latin typeface="+mn-lt"/>
                <a:ea typeface="+mn-ea"/>
                <a:cs typeface="+mn-cs"/>
              </a:rPr>
              <a:t> </a:t>
            </a:r>
            <a:r>
              <a:rPr kumimoji="0" lang="fr-BE" sz="2000" b="0" i="0" u="none" strike="noStrike" kern="1200" cap="none" spc="0" normalizeH="0" baseline="0" noProof="0" dirty="0" err="1" smtClean="0">
                <a:ln>
                  <a:noFill/>
                </a:ln>
                <a:solidFill>
                  <a:schemeClr val="tx2">
                    <a:lumMod val="50000"/>
                  </a:schemeClr>
                </a:solidFill>
                <a:effectLst/>
                <a:uLnTx/>
                <a:uFillTx/>
                <a:latin typeface="+mn-lt"/>
                <a:ea typeface="+mn-ea"/>
                <a:cs typeface="+mn-cs"/>
              </a:rPr>
              <a:t>IRISPowerscan</a:t>
            </a:r>
            <a:r>
              <a:rPr lang="fr-BE" sz="2000" dirty="0" smtClean="0">
                <a:solidFill>
                  <a:schemeClr val="tx2">
                    <a:lumMod val="50000"/>
                  </a:schemeClr>
                </a:solidFill>
              </a:rPr>
              <a:t>™ 9 for scanning and </a:t>
            </a:r>
            <a:r>
              <a:rPr kumimoji="0" lang="fr-BE" sz="2000" b="0" i="0" u="none" strike="noStrike" kern="1200" cap="none" spc="0" normalizeH="0" baseline="0" noProof="0" dirty="0" err="1" smtClean="0">
                <a:ln>
                  <a:noFill/>
                </a:ln>
                <a:solidFill>
                  <a:schemeClr val="tx2">
                    <a:lumMod val="50000"/>
                  </a:schemeClr>
                </a:solidFill>
                <a:effectLst/>
                <a:uLnTx/>
                <a:uFillTx/>
                <a:latin typeface="+mn-lt"/>
                <a:ea typeface="+mn-ea"/>
                <a:cs typeface="+mn-cs"/>
              </a:rPr>
              <a:t>IRISCapture</a:t>
            </a:r>
            <a:r>
              <a:rPr kumimoji="0" lang="fr-BE" sz="2000" b="0" i="0" u="none" strike="noStrike" kern="1200" cap="none" spc="0" normalizeH="0" baseline="0" noProof="0" dirty="0" smtClean="0">
                <a:ln>
                  <a:noFill/>
                </a:ln>
                <a:solidFill>
                  <a:schemeClr val="tx2">
                    <a:lumMod val="50000"/>
                  </a:schemeClr>
                </a:solidFill>
                <a:effectLst/>
                <a:uLnTx/>
                <a:uFillTx/>
                <a:latin typeface="+mn-lt"/>
                <a:ea typeface="+mn-ea"/>
                <a:cs typeface="+mn-cs"/>
              </a:rPr>
              <a:t>™ Pro 8.5 for </a:t>
            </a:r>
            <a:r>
              <a:rPr kumimoji="0" lang="fr-BE" sz="2000" b="0" i="0" u="none" strike="noStrike" kern="1200" cap="none" spc="0" normalizeH="0" baseline="0" noProof="0" dirty="0" err="1" smtClean="0">
                <a:ln>
                  <a:noFill/>
                </a:ln>
                <a:solidFill>
                  <a:schemeClr val="tx2">
                    <a:lumMod val="50000"/>
                  </a:schemeClr>
                </a:solidFill>
                <a:effectLst/>
                <a:uLnTx/>
                <a:uFillTx/>
                <a:latin typeface="+mn-lt"/>
                <a:ea typeface="+mn-ea"/>
                <a:cs typeface="+mn-cs"/>
              </a:rPr>
              <a:t>processing</a:t>
            </a:r>
            <a:r>
              <a:rPr kumimoji="0" lang="fr-BE" sz="2000" b="0" i="0" u="none" strike="noStrike" kern="1200" cap="none" spc="0" normalizeH="0" baseline="0" noProof="0" dirty="0" smtClean="0">
                <a:ln>
                  <a:noFill/>
                </a:ln>
                <a:solidFill>
                  <a:schemeClr val="tx2">
                    <a:lumMod val="50000"/>
                  </a:schemeClr>
                </a:solidFill>
                <a:effectLst/>
                <a:uLnTx/>
                <a:uFillTx/>
                <a:latin typeface="+mn-lt"/>
                <a:ea typeface="+mn-ea"/>
                <a:cs typeface="+mn-cs"/>
              </a:rPr>
              <a:t> the </a:t>
            </a:r>
            <a:r>
              <a:rPr kumimoji="0" lang="fr-BE" sz="2000" b="0" i="0" u="none" strike="noStrike" kern="1200" cap="none" spc="0" normalizeH="0" baseline="0" noProof="0" dirty="0" err="1" smtClean="0">
                <a:ln>
                  <a:noFill/>
                </a:ln>
                <a:solidFill>
                  <a:schemeClr val="tx2">
                    <a:lumMod val="50000"/>
                  </a:schemeClr>
                </a:solidFill>
                <a:effectLst/>
                <a:uLnTx/>
                <a:uFillTx/>
                <a:latin typeface="+mn-lt"/>
                <a:ea typeface="+mn-ea"/>
                <a:cs typeface="+mn-cs"/>
              </a:rPr>
              <a:t>invoices</a:t>
            </a:r>
            <a:r>
              <a:rPr kumimoji="0" lang="fr-BE" sz="2000" b="0" i="0" u="none" strike="noStrike" kern="1200" cap="none" spc="0" normalizeH="0" baseline="0" noProof="0" dirty="0" smtClean="0">
                <a:ln>
                  <a:noFill/>
                </a:ln>
                <a:solidFill>
                  <a:schemeClr val="tx2">
                    <a:lumMod val="50000"/>
                  </a:schemeClr>
                </a:solidFill>
                <a:effectLst/>
                <a:uLnTx/>
                <a:uFillTx/>
                <a:latin typeface="+mn-lt"/>
                <a:ea typeface="+mn-ea"/>
                <a:cs typeface="+mn-cs"/>
              </a:rPr>
              <a:t> and </a:t>
            </a:r>
            <a:r>
              <a:rPr kumimoji="0" lang="fr-BE" sz="2000" b="0" i="0" u="none" strike="noStrike" kern="1200" cap="none" spc="0" normalizeH="0" baseline="0" noProof="0" dirty="0" err="1" smtClean="0">
                <a:ln>
                  <a:noFill/>
                </a:ln>
                <a:solidFill>
                  <a:schemeClr val="tx2">
                    <a:lumMod val="50000"/>
                  </a:schemeClr>
                </a:solidFill>
                <a:effectLst/>
                <a:uLnTx/>
                <a:uFillTx/>
                <a:latin typeface="+mn-lt"/>
                <a:ea typeface="+mn-ea"/>
                <a:cs typeface="+mn-cs"/>
              </a:rPr>
              <a:t>tax</a:t>
            </a:r>
            <a:r>
              <a:rPr kumimoji="0" lang="fr-BE" sz="2000" b="0" i="0" u="none" strike="noStrike" kern="1200" cap="none" spc="0" normalizeH="0" baseline="0" noProof="0" dirty="0" smtClean="0">
                <a:ln>
                  <a:noFill/>
                </a:ln>
                <a:solidFill>
                  <a:schemeClr val="tx2">
                    <a:lumMod val="50000"/>
                  </a:schemeClr>
                </a:solidFill>
                <a:effectLst/>
                <a:uLnTx/>
                <a:uFillTx/>
                <a:latin typeface="+mn-lt"/>
                <a:ea typeface="+mn-ea"/>
                <a:cs typeface="+mn-cs"/>
              </a:rPr>
              <a:t> </a:t>
            </a:r>
            <a:r>
              <a:rPr kumimoji="0" lang="fr-BE" sz="2000" b="0" i="0" u="none" strike="noStrike" kern="1200" cap="none" spc="0" normalizeH="0" baseline="0" noProof="0" dirty="0" err="1" smtClean="0">
                <a:ln>
                  <a:noFill/>
                </a:ln>
                <a:solidFill>
                  <a:schemeClr val="tx2">
                    <a:lumMod val="50000"/>
                  </a:schemeClr>
                </a:solidFill>
                <a:effectLst/>
                <a:uLnTx/>
                <a:uFillTx/>
                <a:latin typeface="+mn-lt"/>
                <a:ea typeface="+mn-ea"/>
                <a:cs typeface="+mn-cs"/>
              </a:rPr>
              <a:t>forms</a:t>
            </a:r>
            <a:r>
              <a:rPr kumimoji="0" lang="fr-BE" sz="2000" b="0" i="0" u="none" strike="noStrike" kern="1200" cap="none" spc="0" normalizeH="0" baseline="0" noProof="0" dirty="0" smtClean="0">
                <a:ln>
                  <a:noFill/>
                </a:ln>
                <a:solidFill>
                  <a:schemeClr val="tx2">
                    <a:lumMod val="50000"/>
                  </a:schemeClr>
                </a:solidFill>
                <a:effectLst/>
                <a:uLnTx/>
                <a:uFillTx/>
                <a:latin typeface="+mn-lt"/>
                <a:ea typeface="+mn-ea"/>
                <a:cs typeface="+mn-cs"/>
              </a:rPr>
              <a:t> and </a:t>
            </a:r>
            <a:r>
              <a:rPr kumimoji="0" lang="fr-BE" sz="2000" b="0" i="0" u="none" strike="noStrike" kern="1200" cap="none" spc="0" normalizeH="0" baseline="0" noProof="0" dirty="0" err="1" smtClean="0">
                <a:ln>
                  <a:noFill/>
                </a:ln>
                <a:solidFill>
                  <a:schemeClr val="tx2">
                    <a:lumMod val="50000"/>
                  </a:schemeClr>
                </a:solidFill>
                <a:effectLst/>
                <a:uLnTx/>
                <a:uFillTx/>
                <a:latin typeface="+mn-lt"/>
                <a:ea typeface="+mn-ea"/>
                <a:cs typeface="+mn-cs"/>
              </a:rPr>
              <a:t>automatic</a:t>
            </a:r>
            <a:r>
              <a:rPr kumimoji="0" lang="fr-BE" sz="2000" b="0" i="0" u="none" strike="noStrike" kern="1200" cap="none" spc="0" normalizeH="0" baseline="0" noProof="0" dirty="0" smtClean="0">
                <a:ln>
                  <a:noFill/>
                </a:ln>
                <a:solidFill>
                  <a:schemeClr val="tx2">
                    <a:lumMod val="50000"/>
                  </a:schemeClr>
                </a:solidFill>
                <a:effectLst/>
                <a:uLnTx/>
                <a:uFillTx/>
                <a:latin typeface="+mn-lt"/>
                <a:ea typeface="+mn-ea"/>
                <a:cs typeface="+mn-cs"/>
              </a:rPr>
              <a:t> </a:t>
            </a:r>
            <a:r>
              <a:rPr kumimoji="0" lang="fr-BE" sz="2000" b="0" i="0" u="none" strike="noStrike" kern="1200" cap="none" spc="0" normalizeH="0" baseline="0" noProof="0" dirty="0" err="1" smtClean="0">
                <a:ln>
                  <a:noFill/>
                </a:ln>
                <a:solidFill>
                  <a:schemeClr val="tx2">
                    <a:lumMod val="50000"/>
                  </a:schemeClr>
                </a:solidFill>
                <a:effectLst/>
                <a:uLnTx/>
                <a:uFillTx/>
                <a:latin typeface="+mn-lt"/>
                <a:ea typeface="+mn-ea"/>
                <a:cs typeface="+mn-cs"/>
              </a:rPr>
              <a:t>archival</a:t>
            </a:r>
            <a:r>
              <a:rPr kumimoji="0" lang="fr-BE" sz="2000" b="0" i="0" u="none" strike="noStrike" kern="1200" cap="none" spc="0" normalizeH="0" baseline="0" noProof="0" dirty="0" smtClean="0">
                <a:ln>
                  <a:noFill/>
                </a:ln>
                <a:solidFill>
                  <a:schemeClr val="tx2">
                    <a:lumMod val="50000"/>
                  </a:schemeClr>
                </a:solidFill>
                <a:effectLst/>
                <a:uLnTx/>
                <a:uFillTx/>
                <a:latin typeface="+mn-lt"/>
                <a:ea typeface="+mn-ea"/>
                <a:cs typeface="+mn-cs"/>
              </a:rPr>
              <a:t> to </a:t>
            </a:r>
            <a:r>
              <a:rPr kumimoji="0" lang="fr-BE" sz="2000" b="0" i="0" u="none" strike="noStrike" kern="1200" cap="none" spc="0" normalizeH="0" baseline="0" noProof="0" dirty="0" err="1" smtClean="0">
                <a:ln>
                  <a:noFill/>
                </a:ln>
                <a:solidFill>
                  <a:schemeClr val="tx2">
                    <a:lumMod val="50000"/>
                  </a:schemeClr>
                </a:solidFill>
                <a:effectLst/>
                <a:uLnTx/>
                <a:uFillTx/>
                <a:latin typeface="+mn-lt"/>
                <a:ea typeface="+mn-ea"/>
                <a:cs typeface="+mn-cs"/>
              </a:rPr>
              <a:t>Therefore</a:t>
            </a:r>
            <a:r>
              <a:rPr kumimoji="0" lang="fr-BE" sz="2000" b="0" i="0" u="none" strike="noStrike" kern="1200" cap="none" spc="0" normalizeH="0" baseline="0" noProof="0" dirty="0" smtClean="0">
                <a:ln>
                  <a:noFill/>
                </a:ln>
                <a:solidFill>
                  <a:schemeClr val="tx2">
                    <a:lumMod val="50000"/>
                  </a:schemeClr>
                </a:solidFill>
                <a:effectLst/>
                <a:uLnTx/>
                <a:uFillTx/>
                <a:latin typeface="+mn-lt"/>
                <a:ea typeface="+mn-ea"/>
                <a:cs typeface="+mn-cs"/>
              </a:rPr>
              <a:t>™</a:t>
            </a:r>
          </a:p>
        </p:txBody>
      </p:sp>
      <p:sp>
        <p:nvSpPr>
          <p:cNvPr id="8" name="Content Placeholder 2"/>
          <p:cNvSpPr txBox="1">
            <a:spLocks/>
          </p:cNvSpPr>
          <p:nvPr/>
        </p:nvSpPr>
        <p:spPr>
          <a:xfrm>
            <a:off x="214282" y="4857760"/>
            <a:ext cx="8229600" cy="471478"/>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fr-BE" sz="2000" b="1" i="0" u="none" strike="noStrike" kern="1200" cap="none" spc="0" normalizeH="0" baseline="0" noProof="0" dirty="0" err="1" smtClean="0">
                <a:ln>
                  <a:noFill/>
                </a:ln>
                <a:solidFill>
                  <a:schemeClr val="tx2">
                    <a:lumMod val="50000"/>
                  </a:schemeClr>
                </a:solidFill>
                <a:effectLst/>
                <a:uLnTx/>
                <a:uFillTx/>
                <a:latin typeface="+mn-lt"/>
                <a:ea typeface="+mn-ea"/>
                <a:cs typeface="+mn-cs"/>
              </a:rPr>
              <a:t>Benefits</a:t>
            </a:r>
            <a:r>
              <a:rPr kumimoji="0" lang="fr-BE" sz="2000" b="1" i="0" u="none" strike="noStrike" kern="1200" cap="none" spc="0" normalizeH="0" baseline="0" noProof="0" dirty="0" smtClean="0">
                <a:ln>
                  <a:noFill/>
                </a:ln>
                <a:solidFill>
                  <a:schemeClr val="tx2">
                    <a:lumMod val="50000"/>
                  </a:schemeClr>
                </a:solidFill>
                <a:effectLst/>
                <a:uLnTx/>
                <a:uFillTx/>
                <a:latin typeface="+mn-lt"/>
                <a:ea typeface="+mn-ea"/>
                <a:cs typeface="+mn-cs"/>
              </a:rPr>
              <a:t> are </a:t>
            </a:r>
            <a:r>
              <a:rPr kumimoji="0" lang="fr-BE" sz="2000" b="1" i="0" u="none" strike="noStrike" kern="1200" cap="none" spc="0" normalizeH="0" baseline="0" noProof="0" dirty="0" err="1" smtClean="0">
                <a:ln>
                  <a:noFill/>
                </a:ln>
                <a:solidFill>
                  <a:schemeClr val="tx2">
                    <a:lumMod val="50000"/>
                  </a:schemeClr>
                </a:solidFill>
                <a:effectLst/>
                <a:uLnTx/>
                <a:uFillTx/>
                <a:latin typeface="+mn-lt"/>
                <a:ea typeface="+mn-ea"/>
                <a:cs typeface="+mn-cs"/>
              </a:rPr>
              <a:t>clear</a:t>
            </a:r>
            <a:r>
              <a:rPr kumimoji="0" lang="fr-BE" sz="2000" b="1" i="0" u="none" strike="noStrike" kern="1200" cap="none" spc="0" normalizeH="0" baseline="0" noProof="0" dirty="0" smtClean="0">
                <a:ln>
                  <a:noFill/>
                </a:ln>
                <a:solidFill>
                  <a:schemeClr val="tx2">
                    <a:lumMod val="50000"/>
                  </a:schemeClr>
                </a:solidFill>
                <a:effectLst/>
                <a:uLnTx/>
                <a:uFillTx/>
                <a:latin typeface="+mn-lt"/>
                <a:ea typeface="+mn-ea"/>
                <a:cs typeface="+mn-cs"/>
              </a:rPr>
              <a:t>!</a:t>
            </a:r>
          </a:p>
        </p:txBody>
      </p:sp>
      <p:sp>
        <p:nvSpPr>
          <p:cNvPr id="9" name="Content Placeholder 2"/>
          <p:cNvSpPr txBox="1">
            <a:spLocks/>
          </p:cNvSpPr>
          <p:nvPr/>
        </p:nvSpPr>
        <p:spPr>
          <a:xfrm>
            <a:off x="357158" y="5286388"/>
            <a:ext cx="8229600" cy="400040"/>
          </a:xfrm>
          <a:prstGeom prst="rect">
            <a:avLst/>
          </a:prstGeom>
        </p:spPr>
        <p:txBody>
          <a:bodyPr vert="horz" lIns="91440" tIns="45720" rIns="91440" bIns="45720" rtlCol="0">
            <a:normAutofit/>
          </a:bodyPr>
          <a:lstStyle/>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BE" sz="1800" b="1" i="0" u="none" strike="noStrike" kern="1200" cap="none" spc="0" normalizeH="0" baseline="0" noProof="0" dirty="0" err="1" smtClean="0">
                <a:ln>
                  <a:noFill/>
                </a:ln>
                <a:solidFill>
                  <a:schemeClr val="tx2">
                    <a:lumMod val="50000"/>
                  </a:schemeClr>
                </a:solidFill>
                <a:effectLst/>
                <a:uLnTx/>
                <a:uFillTx/>
                <a:latin typeface="+mn-lt"/>
                <a:ea typeface="+mn-ea"/>
                <a:cs typeface="+mn-cs"/>
              </a:rPr>
              <a:t>Dramatically</a:t>
            </a:r>
            <a:r>
              <a:rPr kumimoji="0" lang="fr-BE" sz="1800" b="1" i="0" u="none" strike="noStrike" kern="1200" cap="none" spc="0" normalizeH="0" baseline="0" noProof="0" dirty="0" smtClean="0">
                <a:ln>
                  <a:noFill/>
                </a:ln>
                <a:solidFill>
                  <a:schemeClr val="tx2">
                    <a:lumMod val="50000"/>
                  </a:schemeClr>
                </a:solidFill>
                <a:effectLst/>
                <a:uLnTx/>
                <a:uFillTx/>
                <a:latin typeface="+mn-lt"/>
                <a:ea typeface="+mn-ea"/>
                <a:cs typeface="+mn-cs"/>
              </a:rPr>
              <a:t> </a:t>
            </a:r>
            <a:r>
              <a:rPr kumimoji="0" lang="fr-BE" sz="1800" b="1" i="0" u="none" strike="noStrike" kern="1200" cap="none" spc="0" normalizeH="0" baseline="0" noProof="0" dirty="0" err="1" smtClean="0">
                <a:ln>
                  <a:noFill/>
                </a:ln>
                <a:solidFill>
                  <a:schemeClr val="tx2">
                    <a:lumMod val="50000"/>
                  </a:schemeClr>
                </a:solidFill>
                <a:effectLst/>
                <a:uLnTx/>
                <a:uFillTx/>
                <a:latin typeface="+mn-lt"/>
                <a:ea typeface="+mn-ea"/>
                <a:cs typeface="+mn-cs"/>
              </a:rPr>
              <a:t>reduced</a:t>
            </a:r>
            <a:r>
              <a:rPr kumimoji="0" lang="fr-BE" sz="1800" b="1" i="0" u="none" strike="noStrike" kern="1200" cap="none" spc="0" normalizeH="0" baseline="0" noProof="0" dirty="0" smtClean="0">
                <a:ln>
                  <a:noFill/>
                </a:ln>
                <a:solidFill>
                  <a:schemeClr val="tx2">
                    <a:lumMod val="50000"/>
                  </a:schemeClr>
                </a:solidFill>
                <a:effectLst/>
                <a:uLnTx/>
                <a:uFillTx/>
                <a:latin typeface="+mn-lt"/>
                <a:ea typeface="+mn-ea"/>
                <a:cs typeface="+mn-cs"/>
              </a:rPr>
              <a:t> document </a:t>
            </a:r>
            <a:r>
              <a:rPr kumimoji="0" lang="fr-BE" sz="1800" b="1" i="0" u="none" strike="noStrike" kern="1200" cap="none" spc="0" normalizeH="0" baseline="0" noProof="0" dirty="0" err="1" smtClean="0">
                <a:ln>
                  <a:noFill/>
                </a:ln>
                <a:solidFill>
                  <a:schemeClr val="tx2">
                    <a:lumMod val="50000"/>
                  </a:schemeClr>
                </a:solidFill>
                <a:effectLst/>
                <a:uLnTx/>
                <a:uFillTx/>
                <a:latin typeface="+mn-lt"/>
                <a:ea typeface="+mn-ea"/>
                <a:cs typeface="+mn-cs"/>
              </a:rPr>
              <a:t>treatment</a:t>
            </a:r>
            <a:r>
              <a:rPr kumimoji="0" lang="fr-BE" sz="1800" b="1" i="0" u="none" strike="noStrike" kern="1200" cap="none" spc="0" normalizeH="0" baseline="0" noProof="0" dirty="0" smtClean="0">
                <a:ln>
                  <a:noFill/>
                </a:ln>
                <a:solidFill>
                  <a:schemeClr val="tx2">
                    <a:lumMod val="50000"/>
                  </a:schemeClr>
                </a:solidFill>
                <a:effectLst/>
                <a:uLnTx/>
                <a:uFillTx/>
                <a:latin typeface="+mn-lt"/>
                <a:ea typeface="+mn-ea"/>
                <a:cs typeface="+mn-cs"/>
              </a:rPr>
              <a:t> time</a:t>
            </a:r>
          </a:p>
        </p:txBody>
      </p:sp>
      <p:sp>
        <p:nvSpPr>
          <p:cNvPr id="10" name="Content Placeholder 2"/>
          <p:cNvSpPr txBox="1">
            <a:spLocks/>
          </p:cNvSpPr>
          <p:nvPr/>
        </p:nvSpPr>
        <p:spPr>
          <a:xfrm>
            <a:off x="357158" y="5643578"/>
            <a:ext cx="8229600" cy="400040"/>
          </a:xfrm>
          <a:prstGeom prst="rect">
            <a:avLst/>
          </a:prstGeom>
        </p:spPr>
        <p:txBody>
          <a:bodyPr vert="horz" lIns="91440" tIns="45720" rIns="91440" bIns="45720" rtlCol="0">
            <a:normAutofit/>
          </a:bodyPr>
          <a:lstStyle/>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BE" sz="1800" b="1" i="0" u="none" strike="noStrike" kern="1200" cap="none" spc="0" normalizeH="0" baseline="0" noProof="0" dirty="0" smtClean="0">
                <a:ln>
                  <a:noFill/>
                </a:ln>
                <a:solidFill>
                  <a:schemeClr val="tx2">
                    <a:lumMod val="50000"/>
                  </a:schemeClr>
                </a:solidFill>
                <a:effectLst/>
                <a:uLnTx/>
                <a:uFillTx/>
                <a:latin typeface="+mn-lt"/>
                <a:ea typeface="+mn-ea"/>
                <a:cs typeface="+mn-cs"/>
              </a:rPr>
              <a:t>No longer </a:t>
            </a:r>
            <a:r>
              <a:rPr kumimoji="0" lang="fr-BE" sz="1800" b="1" i="0" u="none" strike="noStrike" kern="1200" cap="none" spc="0" normalizeH="0" baseline="0" noProof="0" dirty="0" err="1" smtClean="0">
                <a:ln>
                  <a:noFill/>
                </a:ln>
                <a:solidFill>
                  <a:schemeClr val="tx2">
                    <a:lumMod val="50000"/>
                  </a:schemeClr>
                </a:solidFill>
                <a:effectLst/>
                <a:uLnTx/>
                <a:uFillTx/>
                <a:latin typeface="+mn-lt"/>
                <a:ea typeface="+mn-ea"/>
                <a:cs typeface="+mn-cs"/>
              </a:rPr>
              <a:t>manual</a:t>
            </a:r>
            <a:r>
              <a:rPr kumimoji="0" lang="fr-BE" sz="1800" b="1" i="0" u="none" strike="noStrike" kern="1200" cap="none" spc="0" normalizeH="0" baseline="0" noProof="0" dirty="0" smtClean="0">
                <a:ln>
                  <a:noFill/>
                </a:ln>
                <a:solidFill>
                  <a:schemeClr val="tx2">
                    <a:lumMod val="50000"/>
                  </a:schemeClr>
                </a:solidFill>
                <a:effectLst/>
                <a:uLnTx/>
                <a:uFillTx/>
                <a:latin typeface="+mn-lt"/>
                <a:ea typeface="+mn-ea"/>
                <a:cs typeface="+mn-cs"/>
              </a:rPr>
              <a:t> </a:t>
            </a:r>
            <a:r>
              <a:rPr kumimoji="0" lang="fr-BE" sz="1800" b="1" i="0" u="none" strike="noStrike" kern="1200" cap="none" spc="0" normalizeH="0" baseline="0" noProof="0" dirty="0" err="1" smtClean="0">
                <a:ln>
                  <a:noFill/>
                </a:ln>
                <a:solidFill>
                  <a:schemeClr val="tx2">
                    <a:lumMod val="50000"/>
                  </a:schemeClr>
                </a:solidFill>
                <a:effectLst/>
                <a:uLnTx/>
                <a:uFillTx/>
                <a:latin typeface="+mn-lt"/>
                <a:ea typeface="+mn-ea"/>
                <a:cs typeface="+mn-cs"/>
              </a:rPr>
              <a:t>keying</a:t>
            </a:r>
            <a:r>
              <a:rPr kumimoji="0" lang="fr-BE" sz="1800" b="1" i="0" u="none" strike="noStrike" kern="1200" cap="none" spc="0" normalizeH="0" baseline="0" noProof="0" dirty="0" smtClean="0">
                <a:ln>
                  <a:noFill/>
                </a:ln>
                <a:solidFill>
                  <a:schemeClr val="tx2">
                    <a:lumMod val="50000"/>
                  </a:schemeClr>
                </a:solidFill>
                <a:effectLst/>
                <a:uLnTx/>
                <a:uFillTx/>
                <a:latin typeface="+mn-lt"/>
                <a:ea typeface="+mn-ea"/>
                <a:cs typeface="+mn-cs"/>
              </a:rPr>
              <a:t> of index information</a:t>
            </a:r>
          </a:p>
        </p:txBody>
      </p:sp>
      <p:sp>
        <p:nvSpPr>
          <p:cNvPr id="11" name="Content Placeholder 2"/>
          <p:cNvSpPr txBox="1">
            <a:spLocks/>
          </p:cNvSpPr>
          <p:nvPr/>
        </p:nvSpPr>
        <p:spPr>
          <a:xfrm>
            <a:off x="357158" y="6000768"/>
            <a:ext cx="8229600" cy="400040"/>
          </a:xfrm>
          <a:prstGeom prst="rect">
            <a:avLst/>
          </a:prstGeom>
        </p:spPr>
        <p:txBody>
          <a:bodyPr vert="horz" lIns="91440" tIns="45720" rIns="91440" bIns="45720" rtlCol="0">
            <a:normAutofit/>
          </a:bodyPr>
          <a:lstStyle/>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BE" sz="1800" b="1" i="0" u="none" strike="noStrike" kern="1200" cap="none" spc="0" normalizeH="0" baseline="0" noProof="0" dirty="0" err="1" smtClean="0">
                <a:ln>
                  <a:noFill/>
                </a:ln>
                <a:solidFill>
                  <a:schemeClr val="tx2">
                    <a:lumMod val="50000"/>
                  </a:schemeClr>
                </a:solidFill>
                <a:effectLst/>
                <a:uLnTx/>
                <a:uFillTx/>
                <a:latin typeface="+mn-lt"/>
                <a:ea typeface="+mn-ea"/>
                <a:cs typeface="+mn-cs"/>
              </a:rPr>
              <a:t>Automatic</a:t>
            </a:r>
            <a:r>
              <a:rPr kumimoji="0" lang="fr-BE" sz="1800" b="1" i="0" u="none" strike="noStrike" kern="1200" cap="none" spc="0" normalizeH="0" baseline="0" noProof="0" dirty="0" smtClean="0">
                <a:ln>
                  <a:noFill/>
                </a:ln>
                <a:solidFill>
                  <a:schemeClr val="tx2">
                    <a:lumMod val="50000"/>
                  </a:schemeClr>
                </a:solidFill>
                <a:effectLst/>
                <a:uLnTx/>
                <a:uFillTx/>
                <a:latin typeface="+mn-lt"/>
                <a:ea typeface="+mn-ea"/>
                <a:cs typeface="+mn-cs"/>
              </a:rPr>
              <a:t> validation</a:t>
            </a:r>
            <a:r>
              <a:rPr kumimoji="0" lang="fr-BE" sz="1800" b="1" i="0" u="none" strike="noStrike" kern="1200" cap="none" spc="0" normalizeH="0" noProof="0" dirty="0" smtClean="0">
                <a:ln>
                  <a:noFill/>
                </a:ln>
                <a:solidFill>
                  <a:schemeClr val="tx2">
                    <a:lumMod val="50000"/>
                  </a:schemeClr>
                </a:solidFill>
                <a:effectLst/>
                <a:uLnTx/>
                <a:uFillTx/>
                <a:latin typeface="+mn-lt"/>
                <a:ea typeface="+mn-ea"/>
                <a:cs typeface="+mn-cs"/>
              </a:rPr>
              <a:t> of </a:t>
            </a:r>
            <a:r>
              <a:rPr kumimoji="0" lang="fr-BE" sz="1800" b="1" i="0" u="none" strike="noStrike" kern="1200" cap="none" spc="0" normalizeH="0" noProof="0" dirty="0" err="1" smtClean="0">
                <a:ln>
                  <a:noFill/>
                </a:ln>
                <a:solidFill>
                  <a:schemeClr val="tx2">
                    <a:lumMod val="50000"/>
                  </a:schemeClr>
                </a:solidFill>
                <a:effectLst/>
                <a:uLnTx/>
                <a:uFillTx/>
                <a:latin typeface="+mn-lt"/>
                <a:ea typeface="+mn-ea"/>
                <a:cs typeface="+mn-cs"/>
              </a:rPr>
              <a:t>captured</a:t>
            </a:r>
            <a:r>
              <a:rPr kumimoji="0" lang="fr-BE" sz="1800" b="1" i="0" u="none" strike="noStrike" kern="1200" cap="none" spc="0" normalizeH="0" noProof="0" dirty="0" smtClean="0">
                <a:ln>
                  <a:noFill/>
                </a:ln>
                <a:solidFill>
                  <a:schemeClr val="tx2">
                    <a:lumMod val="50000"/>
                  </a:schemeClr>
                </a:solidFill>
                <a:effectLst/>
                <a:uLnTx/>
                <a:uFillTx/>
                <a:latin typeface="+mn-lt"/>
                <a:ea typeface="+mn-ea"/>
                <a:cs typeface="+mn-cs"/>
              </a:rPr>
              <a:t> data </a:t>
            </a:r>
            <a:r>
              <a:rPr kumimoji="0" lang="fr-BE" sz="1800" b="1" i="0" u="none" strike="noStrike" kern="1200" cap="none" spc="0" normalizeH="0" noProof="0" dirty="0" err="1" smtClean="0">
                <a:ln>
                  <a:noFill/>
                </a:ln>
                <a:solidFill>
                  <a:schemeClr val="tx2">
                    <a:lumMod val="50000"/>
                  </a:schemeClr>
                </a:solidFill>
                <a:effectLst/>
                <a:uLnTx/>
                <a:uFillTx/>
                <a:latin typeface="+mn-lt"/>
                <a:ea typeface="+mn-ea"/>
                <a:cs typeface="+mn-cs"/>
              </a:rPr>
              <a:t>ensuring</a:t>
            </a:r>
            <a:r>
              <a:rPr kumimoji="0" lang="fr-BE" sz="1800" b="1" i="0" u="none" strike="noStrike" kern="1200" cap="none" spc="0" normalizeH="0" noProof="0" dirty="0" smtClean="0">
                <a:ln>
                  <a:noFill/>
                </a:ln>
                <a:solidFill>
                  <a:schemeClr val="tx2">
                    <a:lumMod val="50000"/>
                  </a:schemeClr>
                </a:solidFill>
                <a:effectLst/>
                <a:uLnTx/>
                <a:uFillTx/>
                <a:latin typeface="+mn-lt"/>
                <a:ea typeface="+mn-ea"/>
                <a:cs typeface="+mn-cs"/>
              </a:rPr>
              <a:t> index </a:t>
            </a:r>
            <a:r>
              <a:rPr kumimoji="0" lang="fr-BE" sz="1800" b="1" i="0" u="none" strike="noStrike" kern="1200" cap="none" spc="0" normalizeH="0" noProof="0" dirty="0" err="1" smtClean="0">
                <a:ln>
                  <a:noFill/>
                </a:ln>
                <a:solidFill>
                  <a:schemeClr val="tx2">
                    <a:lumMod val="50000"/>
                  </a:schemeClr>
                </a:solidFill>
                <a:effectLst/>
                <a:uLnTx/>
                <a:uFillTx/>
                <a:latin typeface="+mn-lt"/>
                <a:ea typeface="+mn-ea"/>
                <a:cs typeface="+mn-cs"/>
              </a:rPr>
              <a:t>integrity</a:t>
            </a:r>
            <a:endParaRPr kumimoji="0" lang="fr-BE" sz="1800" b="1" i="0" u="none" strike="noStrike" kern="1200" cap="none" spc="0" normalizeH="0" baseline="0" noProof="0" dirty="0" smtClean="0">
              <a:ln>
                <a:noFill/>
              </a:ln>
              <a:solidFill>
                <a:schemeClr val="tx2">
                  <a:lumMod val="50000"/>
                </a:schemeClr>
              </a:solidFill>
              <a:effectLst/>
              <a:uLnTx/>
              <a:uFillTx/>
              <a:latin typeface="+mn-lt"/>
              <a:ea typeface="+mn-ea"/>
              <a:cs typeface="+mn-cs"/>
            </a:endParaRPr>
          </a:p>
        </p:txBody>
      </p:sp>
      <p:pic>
        <p:nvPicPr>
          <p:cNvPr id="12" name="Picture 11" descr="Hotel de Ville 009.jpeg"/>
          <p:cNvPicPr>
            <a:picLocks noChangeAspect="1"/>
          </p:cNvPicPr>
          <p:nvPr/>
        </p:nvPicPr>
        <p:blipFill>
          <a:blip r:embed="rId2" cstate="print"/>
          <a:stretch>
            <a:fillRect/>
          </a:stretch>
        </p:blipFill>
        <p:spPr>
          <a:xfrm>
            <a:off x="6786578" y="1000108"/>
            <a:ext cx="2249030" cy="15001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2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Autofit/>
          </a:bodyPr>
          <a:lstStyle/>
          <a:p>
            <a:r>
              <a:rPr lang="fr-BE" sz="9600" dirty="0" err="1" smtClean="0"/>
              <a:t>Demo</a:t>
            </a:r>
            <a:endParaRPr lang="fr-BE" sz="9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RISLink2010-PPT-cover2.jpg"/>
          <p:cNvPicPr>
            <a:picLocks noChangeAspect="1"/>
          </p:cNvPicPr>
          <p:nvPr/>
        </p:nvPicPr>
        <p:blipFill>
          <a:blip r:embed="rId2" cstate="print"/>
          <a:stretch>
            <a:fillRect/>
          </a:stretch>
        </p:blipFill>
        <p:spPr>
          <a:xfrm>
            <a:off x="0" y="0"/>
            <a:ext cx="9144000" cy="6858000"/>
          </a:xfrm>
          <a:prstGeom prst="rect">
            <a:avLst/>
          </a:prstGeom>
        </p:spPr>
      </p:pic>
      <p:pic>
        <p:nvPicPr>
          <p:cNvPr id="6" name="Picture 5"/>
          <p:cNvPicPr>
            <a:picLocks noChangeAspect="1" noChangeArrowheads="1"/>
          </p:cNvPicPr>
          <p:nvPr/>
        </p:nvPicPr>
        <p:blipFill>
          <a:blip r:embed="rId3" cstate="print"/>
          <a:srcRect/>
          <a:stretch>
            <a:fillRect/>
          </a:stretch>
        </p:blipFill>
        <p:spPr bwMode="auto">
          <a:xfrm>
            <a:off x="3143240" y="5786454"/>
            <a:ext cx="2428861" cy="798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7158" y="2214554"/>
            <a:ext cx="8229600" cy="1143000"/>
          </a:xfrm>
        </p:spPr>
        <p:txBody>
          <a:bodyPr>
            <a:noAutofit/>
          </a:bodyPr>
          <a:lstStyle/>
          <a:p>
            <a:r>
              <a:rPr lang="fr-FR" sz="2400" dirty="0" smtClean="0"/>
              <a:t>Therefore </a:t>
            </a:r>
            <a:r>
              <a:rPr lang="fr-FR" sz="2400" dirty="0" err="1" smtClean="0"/>
              <a:t>video</a:t>
            </a:r>
            <a:endParaRPr lang="en-US" sz="2400" dirty="0"/>
          </a:p>
        </p:txBody>
      </p:sp>
      <p:pic>
        <p:nvPicPr>
          <p:cNvPr id="6" name="Picture 5" descr="IRIS-label-DoMoreWithLess.png"/>
          <p:cNvPicPr>
            <a:picLocks noChangeAspect="1"/>
          </p:cNvPicPr>
          <p:nvPr/>
        </p:nvPicPr>
        <p:blipFill>
          <a:blip r:embed="rId3" cstate="print"/>
          <a:stretch>
            <a:fillRect/>
          </a:stretch>
        </p:blipFill>
        <p:spPr>
          <a:xfrm>
            <a:off x="1" y="5572140"/>
            <a:ext cx="1553757" cy="1008000"/>
          </a:xfrm>
          <a:prstGeom prst="rect">
            <a:avLst/>
          </a:prstGeom>
        </p:spPr>
      </p:pic>
      <p:pic>
        <p:nvPicPr>
          <p:cNvPr id="7" name="Picture 6" descr="IRIS-green-label.png"/>
          <p:cNvPicPr>
            <a:picLocks noChangeAspect="1"/>
          </p:cNvPicPr>
          <p:nvPr/>
        </p:nvPicPr>
        <p:blipFill>
          <a:blip r:embed="rId4" cstate="print"/>
          <a:stretch>
            <a:fillRect/>
          </a:stretch>
        </p:blipFill>
        <p:spPr>
          <a:xfrm>
            <a:off x="7545848" y="5572140"/>
            <a:ext cx="1651748" cy="1071570"/>
          </a:xfrm>
          <a:prstGeom prst="rect">
            <a:avLst/>
          </a:prstGeom>
        </p:spPr>
      </p:pic>
      <p:pic>
        <p:nvPicPr>
          <p:cNvPr id="9" name="Picture 8"/>
          <p:cNvPicPr>
            <a:picLocks noChangeAspect="1" noChangeArrowheads="1"/>
          </p:cNvPicPr>
          <p:nvPr/>
        </p:nvPicPr>
        <p:blipFill>
          <a:blip r:embed="rId5" cstate="print"/>
          <a:srcRect/>
          <a:stretch>
            <a:fillRect/>
          </a:stretch>
        </p:blipFill>
        <p:spPr bwMode="auto">
          <a:xfrm>
            <a:off x="3428992" y="5857892"/>
            <a:ext cx="2428861" cy="798560"/>
          </a:xfrm>
          <a:prstGeom prst="rect">
            <a:avLst/>
          </a:prstGeom>
          <a:noFill/>
          <a:ln w="9525">
            <a:noFill/>
            <a:miter lim="800000"/>
            <a:headEnd/>
            <a:tailEnd/>
          </a:ln>
        </p:spPr>
      </p:pic>
      <p:pic>
        <p:nvPicPr>
          <p:cNvPr id="10" name="Therefore_ final_WMV_09_12_24.wmv">
            <a:hlinkClick r:id="" action="ppaction://media"/>
          </p:cNvPr>
          <p:cNvPicPr>
            <a:picLocks noGrp="1" noRot="1" noChangeAspect="1"/>
          </p:cNvPicPr>
          <p:nvPr>
            <p:ph idx="1"/>
            <a:videoFile r:link="rId1"/>
          </p:nvPr>
        </p:nvPicPr>
        <p:blipFill>
          <a:blip r:embed="rId6" cstate="print"/>
          <a:stretch>
            <a:fillRect/>
          </a:stretch>
        </p:blipFill>
        <p:spPr>
          <a:xfrm>
            <a:off x="-1524000" y="433388"/>
            <a:ext cx="12192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7"/>
          <p:cNvPicPr>
            <a:picLocks noChangeAspect="1" noChangeArrowheads="1"/>
          </p:cNvPicPr>
          <p:nvPr/>
        </p:nvPicPr>
        <p:blipFill>
          <a:blip r:embed="rId2" cstate="print"/>
          <a:srcRect/>
          <a:stretch>
            <a:fillRect/>
          </a:stretch>
        </p:blipFill>
        <p:spPr bwMode="auto">
          <a:xfrm>
            <a:off x="238155" y="2214554"/>
            <a:ext cx="8620125" cy="2573337"/>
          </a:xfrm>
          <a:prstGeom prst="rect">
            <a:avLst/>
          </a:prstGeom>
          <a:noFill/>
          <a:ln w="9525">
            <a:noFill/>
            <a:miter lim="800000"/>
            <a:headEnd/>
            <a:tailEnd/>
          </a:ln>
        </p:spPr>
      </p:pic>
      <p:pic>
        <p:nvPicPr>
          <p:cNvPr id="6" name="Picture 5"/>
          <p:cNvPicPr>
            <a:picLocks noChangeAspect="1" noChangeArrowheads="1"/>
          </p:cNvPicPr>
          <p:nvPr/>
        </p:nvPicPr>
        <p:blipFill>
          <a:blip r:embed="rId3" cstate="print"/>
          <a:srcRect/>
          <a:stretch>
            <a:fillRect/>
          </a:stretch>
        </p:blipFill>
        <p:spPr bwMode="auto">
          <a:xfrm>
            <a:off x="3428992" y="5857892"/>
            <a:ext cx="2428861" cy="79856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1D700A0F-5B92-43E9-87FB-9DBCE5BB5647}" type="datetime1">
              <a:rPr lang="fr-FR"/>
              <a:pPr/>
              <a:t>09/02/2010</a:t>
            </a:fld>
            <a:endParaRPr lang="en-US"/>
          </a:p>
        </p:txBody>
      </p:sp>
      <p:sp>
        <p:nvSpPr>
          <p:cNvPr id="7" name="Slide Number Placeholder 5"/>
          <p:cNvSpPr>
            <a:spLocks noGrp="1"/>
          </p:cNvSpPr>
          <p:nvPr>
            <p:ph type="sldNum" sz="quarter" idx="12"/>
          </p:nvPr>
        </p:nvSpPr>
        <p:spPr/>
        <p:txBody>
          <a:bodyPr/>
          <a:lstStyle/>
          <a:p>
            <a:fld id="{97DBB4FE-E959-4D2D-95F0-A4F3C20315CF}" type="slidenum">
              <a:rPr lang="en-US"/>
              <a:pPr/>
              <a:t>4</a:t>
            </a:fld>
            <a:endParaRPr lang="en-US"/>
          </a:p>
        </p:txBody>
      </p:sp>
      <p:sp>
        <p:nvSpPr>
          <p:cNvPr id="844802" name="Rectangle 2"/>
          <p:cNvSpPr>
            <a:spLocks noGrp="1" noChangeArrowheads="1"/>
          </p:cNvSpPr>
          <p:nvPr>
            <p:ph type="body" idx="1"/>
          </p:nvPr>
        </p:nvSpPr>
        <p:spPr>
          <a:xfrm>
            <a:off x="788988" y="1497013"/>
            <a:ext cx="3532187" cy="4500562"/>
          </a:xfrm>
        </p:spPr>
        <p:txBody>
          <a:bodyPr>
            <a:normAutofit fontScale="92500" lnSpcReduction="10000"/>
          </a:bodyPr>
          <a:lstStyle/>
          <a:p>
            <a:pPr>
              <a:buFont typeface="Symbol" pitchFamily="18" charset="2"/>
              <a:buNone/>
            </a:pPr>
            <a:r>
              <a:rPr lang="fr-FR" sz="1900" b="1" dirty="0" smtClean="0">
                <a:solidFill>
                  <a:schemeClr val="hlink"/>
                </a:solidFill>
              </a:rPr>
              <a:t>IT </a:t>
            </a:r>
            <a:r>
              <a:rPr lang="fr-FR" sz="1900" b="1" dirty="0" err="1" smtClean="0">
                <a:solidFill>
                  <a:schemeClr val="hlink"/>
                </a:solidFill>
              </a:rPr>
              <a:t>Departement</a:t>
            </a:r>
            <a:endParaRPr lang="fr-FR" sz="1900" b="1" dirty="0" smtClean="0">
              <a:solidFill>
                <a:schemeClr val="hlink"/>
              </a:solidFill>
            </a:endParaRPr>
          </a:p>
          <a:p>
            <a:pPr lvl="1"/>
            <a:r>
              <a:rPr lang="fr-FR" sz="1600" dirty="0" smtClean="0">
                <a:solidFill>
                  <a:schemeClr val="tx1"/>
                </a:solidFill>
              </a:rPr>
              <a:t>Security of the information</a:t>
            </a:r>
          </a:p>
          <a:p>
            <a:pPr lvl="1"/>
            <a:r>
              <a:rPr lang="fr-FR" sz="1600" dirty="0" smtClean="0">
                <a:solidFill>
                  <a:schemeClr val="tx1"/>
                </a:solidFill>
              </a:rPr>
              <a:t>Memory limitation</a:t>
            </a:r>
          </a:p>
          <a:p>
            <a:pPr lvl="1"/>
            <a:r>
              <a:rPr lang="fr-FR" sz="1600" dirty="0" smtClean="0">
                <a:solidFill>
                  <a:schemeClr val="tx1"/>
                </a:solidFill>
              </a:rPr>
              <a:t>Emails </a:t>
            </a:r>
            <a:r>
              <a:rPr lang="fr-FR" sz="1600" dirty="0" err="1" smtClean="0">
                <a:solidFill>
                  <a:schemeClr val="tx1"/>
                </a:solidFill>
              </a:rPr>
              <a:t>archiving</a:t>
            </a:r>
            <a:endParaRPr lang="fr-FR" sz="1600" dirty="0" smtClean="0">
              <a:solidFill>
                <a:schemeClr val="tx1"/>
              </a:solidFill>
            </a:endParaRPr>
          </a:p>
          <a:p>
            <a:pPr lvl="1"/>
            <a:r>
              <a:rPr lang="fr-FR" sz="1600" dirty="0" err="1" smtClean="0">
                <a:solidFill>
                  <a:schemeClr val="tx1"/>
                </a:solidFill>
              </a:rPr>
              <a:t>Integration</a:t>
            </a:r>
            <a:r>
              <a:rPr lang="fr-FR" sz="1600" dirty="0" smtClean="0">
                <a:solidFill>
                  <a:schemeClr val="tx1"/>
                </a:solidFill>
              </a:rPr>
              <a:t> of </a:t>
            </a:r>
            <a:r>
              <a:rPr lang="fr-FR" sz="1600" dirty="0" err="1" smtClean="0">
                <a:solidFill>
                  <a:schemeClr val="tx1"/>
                </a:solidFill>
              </a:rPr>
              <a:t>different</a:t>
            </a:r>
            <a:r>
              <a:rPr lang="fr-FR" sz="1600" dirty="0" smtClean="0">
                <a:solidFill>
                  <a:schemeClr val="tx1"/>
                </a:solidFill>
              </a:rPr>
              <a:t> applications </a:t>
            </a:r>
          </a:p>
          <a:p>
            <a:pPr>
              <a:buNone/>
            </a:pPr>
            <a:r>
              <a:rPr lang="fr-FR" sz="1900" b="1" dirty="0" smtClean="0">
                <a:solidFill>
                  <a:schemeClr val="hlink"/>
                </a:solidFill>
              </a:rPr>
              <a:t>General Services</a:t>
            </a:r>
          </a:p>
          <a:p>
            <a:pPr lvl="1"/>
            <a:r>
              <a:rPr lang="fr-FR" sz="1600" dirty="0" err="1" smtClean="0">
                <a:solidFill>
                  <a:schemeClr val="tx1"/>
                </a:solidFill>
              </a:rPr>
              <a:t>Misused</a:t>
            </a:r>
            <a:r>
              <a:rPr lang="fr-FR" sz="1600" dirty="0" smtClean="0">
                <a:solidFill>
                  <a:schemeClr val="tx1"/>
                </a:solidFill>
              </a:rPr>
              <a:t> </a:t>
            </a:r>
            <a:r>
              <a:rPr lang="fr-FR" sz="1600" dirty="0" err="1" smtClean="0">
                <a:solidFill>
                  <a:schemeClr val="tx1"/>
                </a:solidFill>
              </a:rPr>
              <a:t>space</a:t>
            </a:r>
            <a:endParaRPr lang="fr-FR" sz="1600" dirty="0">
              <a:solidFill>
                <a:schemeClr val="tx1"/>
              </a:solidFill>
            </a:endParaRPr>
          </a:p>
          <a:p>
            <a:pPr lvl="1"/>
            <a:r>
              <a:rPr lang="fr-FR" sz="1600" dirty="0" smtClean="0">
                <a:solidFill>
                  <a:schemeClr val="tx1"/>
                </a:solidFill>
              </a:rPr>
              <a:t>Archives management</a:t>
            </a:r>
            <a:endParaRPr lang="fr-FR" sz="1600" dirty="0">
              <a:solidFill>
                <a:schemeClr val="tx1"/>
              </a:solidFill>
            </a:endParaRPr>
          </a:p>
          <a:p>
            <a:pPr>
              <a:buFont typeface="Symbol" pitchFamily="18" charset="2"/>
              <a:buNone/>
            </a:pPr>
            <a:r>
              <a:rPr lang="fr-FR" sz="1900" b="1" dirty="0" err="1" smtClean="0">
                <a:solidFill>
                  <a:schemeClr val="hlink"/>
                </a:solidFill>
              </a:rPr>
              <a:t>Quality</a:t>
            </a:r>
            <a:endParaRPr lang="fr-FR" sz="1900" b="1" dirty="0">
              <a:solidFill>
                <a:schemeClr val="hlink"/>
              </a:solidFill>
            </a:endParaRPr>
          </a:p>
          <a:p>
            <a:pPr lvl="1"/>
            <a:r>
              <a:rPr lang="fr-FR" sz="1600" dirty="0" err="1" smtClean="0">
                <a:solidFill>
                  <a:schemeClr val="tx1"/>
                </a:solidFill>
              </a:rPr>
              <a:t>Procedures</a:t>
            </a:r>
            <a:r>
              <a:rPr lang="fr-FR" sz="1600" dirty="0" smtClean="0">
                <a:solidFill>
                  <a:schemeClr val="tx1"/>
                </a:solidFill>
              </a:rPr>
              <a:t> and </a:t>
            </a:r>
            <a:r>
              <a:rPr lang="fr-FR" sz="1600" dirty="0" err="1" smtClean="0">
                <a:solidFill>
                  <a:schemeClr val="tx1"/>
                </a:solidFill>
              </a:rPr>
              <a:t>conformity</a:t>
            </a:r>
            <a:endParaRPr lang="fr-FR" sz="1600" dirty="0" smtClean="0">
              <a:solidFill>
                <a:schemeClr val="tx1"/>
              </a:solidFill>
            </a:endParaRPr>
          </a:p>
          <a:p>
            <a:pPr lvl="1"/>
            <a:r>
              <a:rPr lang="fr-FR" sz="1600" dirty="0" err="1" smtClean="0">
                <a:solidFill>
                  <a:schemeClr val="tx1"/>
                </a:solidFill>
              </a:rPr>
              <a:t>Processes</a:t>
            </a:r>
            <a:r>
              <a:rPr lang="fr-FR" sz="1600" dirty="0" smtClean="0">
                <a:solidFill>
                  <a:schemeClr val="tx1"/>
                </a:solidFill>
              </a:rPr>
              <a:t> </a:t>
            </a:r>
            <a:r>
              <a:rPr lang="fr-FR" sz="1600" dirty="0" err="1" smtClean="0">
                <a:solidFill>
                  <a:schemeClr val="tx1"/>
                </a:solidFill>
              </a:rPr>
              <a:t>history</a:t>
            </a:r>
            <a:endParaRPr lang="fr-FR" sz="1600" dirty="0" smtClean="0">
              <a:solidFill>
                <a:schemeClr val="tx1"/>
              </a:solidFill>
            </a:endParaRPr>
          </a:p>
          <a:p>
            <a:pPr lvl="1">
              <a:buNone/>
            </a:pPr>
            <a:endParaRPr lang="fr-FR" sz="1200" dirty="0"/>
          </a:p>
          <a:p>
            <a:pPr>
              <a:buFont typeface="Symbol" pitchFamily="18" charset="2"/>
              <a:buNone/>
            </a:pPr>
            <a:r>
              <a:rPr lang="fr-FR" sz="1900" b="1" dirty="0" smtClean="0">
                <a:solidFill>
                  <a:schemeClr val="hlink"/>
                </a:solidFill>
              </a:rPr>
              <a:t>Sales </a:t>
            </a:r>
            <a:r>
              <a:rPr lang="fr-FR" sz="1900" b="1" dirty="0" err="1" smtClean="0">
                <a:solidFill>
                  <a:schemeClr val="hlink"/>
                </a:solidFill>
              </a:rPr>
              <a:t>Departement</a:t>
            </a:r>
            <a:endParaRPr lang="fr-FR" sz="1900" b="1" dirty="0">
              <a:solidFill>
                <a:schemeClr val="hlink"/>
              </a:solidFill>
            </a:endParaRPr>
          </a:p>
          <a:p>
            <a:pPr lvl="1"/>
            <a:r>
              <a:rPr lang="fr-FR" sz="1600" dirty="0" err="1" smtClean="0">
                <a:solidFill>
                  <a:schemeClr val="tx1"/>
                </a:solidFill>
              </a:rPr>
              <a:t>Limit</a:t>
            </a:r>
            <a:r>
              <a:rPr lang="fr-FR" sz="1600" dirty="0" smtClean="0">
                <a:solidFill>
                  <a:schemeClr val="tx1"/>
                </a:solidFill>
              </a:rPr>
              <a:t> </a:t>
            </a:r>
            <a:r>
              <a:rPr lang="fr-FR" sz="1600" dirty="0" err="1" smtClean="0">
                <a:solidFill>
                  <a:schemeClr val="tx1"/>
                </a:solidFill>
              </a:rPr>
              <a:t>tidious</a:t>
            </a:r>
            <a:r>
              <a:rPr lang="fr-FR" sz="1600" dirty="0" smtClean="0">
                <a:solidFill>
                  <a:schemeClr val="tx1"/>
                </a:solidFill>
              </a:rPr>
              <a:t> </a:t>
            </a:r>
            <a:r>
              <a:rPr lang="fr-FR" sz="1600" dirty="0" err="1" smtClean="0">
                <a:solidFill>
                  <a:schemeClr val="tx1"/>
                </a:solidFill>
              </a:rPr>
              <a:t>tasks</a:t>
            </a:r>
            <a:endParaRPr lang="fr-FR" sz="1600" dirty="0">
              <a:solidFill>
                <a:schemeClr val="tx1"/>
              </a:solidFill>
            </a:endParaRPr>
          </a:p>
          <a:p>
            <a:pPr lvl="1"/>
            <a:r>
              <a:rPr lang="fr-FR" sz="1600" dirty="0" err="1" smtClean="0">
                <a:solidFill>
                  <a:schemeClr val="tx1"/>
                </a:solidFill>
              </a:rPr>
              <a:t>Reduce</a:t>
            </a:r>
            <a:r>
              <a:rPr lang="fr-FR" sz="1600" dirty="0" smtClean="0">
                <a:solidFill>
                  <a:schemeClr val="tx1"/>
                </a:solidFill>
              </a:rPr>
              <a:t> management</a:t>
            </a:r>
            <a:endParaRPr lang="fr-FR" sz="1600" dirty="0">
              <a:solidFill>
                <a:schemeClr val="tx1"/>
              </a:solidFill>
            </a:endParaRPr>
          </a:p>
          <a:p>
            <a:pPr lvl="1"/>
            <a:r>
              <a:rPr lang="fr-FR" sz="1600" dirty="0" smtClean="0">
                <a:solidFill>
                  <a:schemeClr val="tx1"/>
                </a:solidFill>
              </a:rPr>
              <a:t>Quick </a:t>
            </a:r>
            <a:r>
              <a:rPr lang="fr-FR" sz="1600" dirty="0" err="1" smtClean="0">
                <a:solidFill>
                  <a:schemeClr val="tx1"/>
                </a:solidFill>
              </a:rPr>
              <a:t>access</a:t>
            </a:r>
            <a:r>
              <a:rPr lang="fr-FR" sz="1600" dirty="0" smtClean="0">
                <a:solidFill>
                  <a:schemeClr val="tx1"/>
                </a:solidFill>
              </a:rPr>
              <a:t> to information</a:t>
            </a:r>
            <a:endParaRPr lang="fr-FR" sz="1600" dirty="0">
              <a:solidFill>
                <a:schemeClr val="tx1"/>
              </a:solidFill>
            </a:endParaRPr>
          </a:p>
        </p:txBody>
      </p:sp>
      <p:sp>
        <p:nvSpPr>
          <p:cNvPr id="844803" name="Rectangle 3"/>
          <p:cNvSpPr>
            <a:spLocks noChangeArrowheads="1"/>
          </p:cNvSpPr>
          <p:nvPr/>
        </p:nvSpPr>
        <p:spPr bwMode="auto">
          <a:xfrm>
            <a:off x="4611688" y="1506558"/>
            <a:ext cx="3852862" cy="4851400"/>
          </a:xfrm>
          <a:prstGeom prst="rect">
            <a:avLst/>
          </a:prstGeom>
          <a:noFill/>
          <a:ln w="9525">
            <a:noFill/>
            <a:miter lim="800000"/>
            <a:headEnd/>
            <a:tailEnd/>
          </a:ln>
          <a:effectLst/>
        </p:spPr>
        <p:txBody>
          <a:bodyPr lIns="0" tIns="0" rIns="0" bIns="0"/>
          <a:lstStyle/>
          <a:p>
            <a:pPr marL="231775" indent="-231775" algn="l">
              <a:lnSpc>
                <a:spcPct val="95000"/>
              </a:lnSpc>
              <a:spcBef>
                <a:spcPct val="60000"/>
              </a:spcBef>
              <a:buClr>
                <a:schemeClr val="bg2"/>
              </a:buClr>
              <a:buFont typeface="Symbol" pitchFamily="18" charset="2"/>
              <a:buNone/>
            </a:pPr>
            <a:r>
              <a:rPr lang="fr-FR" b="1" dirty="0" smtClean="0">
                <a:solidFill>
                  <a:schemeClr val="hlink"/>
                </a:solidFill>
              </a:rPr>
              <a:t>Mail room</a:t>
            </a:r>
          </a:p>
          <a:p>
            <a:pPr marL="474663" lvl="1" indent="-196850" algn="l">
              <a:lnSpc>
                <a:spcPct val="95000"/>
              </a:lnSpc>
              <a:spcBef>
                <a:spcPct val="40000"/>
              </a:spcBef>
              <a:buFontTx/>
              <a:buChar char="–"/>
            </a:pPr>
            <a:r>
              <a:rPr lang="fr-FR" sz="1600" dirty="0" smtClean="0"/>
              <a:t>Secure </a:t>
            </a:r>
            <a:r>
              <a:rPr lang="fr-FR" sz="1600" dirty="0" err="1" smtClean="0"/>
              <a:t>manual</a:t>
            </a:r>
            <a:r>
              <a:rPr lang="fr-FR" sz="1600" dirty="0" smtClean="0"/>
              <a:t> </a:t>
            </a:r>
            <a:r>
              <a:rPr lang="fr-FR" sz="1600" dirty="0" err="1" smtClean="0"/>
              <a:t>processes</a:t>
            </a:r>
            <a:endParaRPr lang="fr-FR" sz="1600" dirty="0" smtClean="0"/>
          </a:p>
          <a:p>
            <a:pPr marL="474663" lvl="1" indent="-196850" algn="l">
              <a:lnSpc>
                <a:spcPct val="95000"/>
              </a:lnSpc>
              <a:spcBef>
                <a:spcPct val="40000"/>
              </a:spcBef>
              <a:buFontTx/>
              <a:buChar char="–"/>
            </a:pPr>
            <a:r>
              <a:rPr lang="fr-FR" sz="1600" dirty="0" err="1" smtClean="0"/>
              <a:t>Garantee</a:t>
            </a:r>
            <a:r>
              <a:rPr lang="fr-FR" sz="1600" dirty="0" smtClean="0"/>
              <a:t> of </a:t>
            </a:r>
            <a:r>
              <a:rPr lang="fr-FR" sz="1600" dirty="0" err="1" smtClean="0"/>
              <a:t>confidentiality</a:t>
            </a:r>
            <a:endParaRPr lang="fr-FR" sz="1600" dirty="0"/>
          </a:p>
          <a:p>
            <a:pPr marL="231775" indent="-231775">
              <a:lnSpc>
                <a:spcPct val="95000"/>
              </a:lnSpc>
              <a:spcBef>
                <a:spcPct val="60000"/>
              </a:spcBef>
              <a:buClr>
                <a:schemeClr val="bg2"/>
              </a:buClr>
            </a:pPr>
            <a:r>
              <a:rPr lang="fr-FR" b="1" dirty="0" err="1" smtClean="0">
                <a:solidFill>
                  <a:schemeClr val="hlink"/>
                </a:solidFill>
              </a:rPr>
              <a:t>Accounting</a:t>
            </a:r>
            <a:endParaRPr lang="fr-FR" b="1" dirty="0" smtClean="0">
              <a:solidFill>
                <a:schemeClr val="hlink"/>
              </a:solidFill>
            </a:endParaRPr>
          </a:p>
          <a:p>
            <a:pPr marL="474663" lvl="1" indent="-196850" algn="l">
              <a:lnSpc>
                <a:spcPct val="95000"/>
              </a:lnSpc>
              <a:spcBef>
                <a:spcPct val="20000"/>
              </a:spcBef>
              <a:buFontTx/>
              <a:buChar char="–"/>
            </a:pPr>
            <a:r>
              <a:rPr lang="fr-FR" sz="1600" dirty="0" err="1" smtClean="0"/>
              <a:t>Limit</a:t>
            </a:r>
            <a:r>
              <a:rPr lang="fr-FR" sz="1600" dirty="0" smtClean="0"/>
              <a:t> </a:t>
            </a:r>
            <a:r>
              <a:rPr lang="fr-FR" sz="1600" dirty="0" err="1" smtClean="0"/>
              <a:t>human</a:t>
            </a:r>
            <a:r>
              <a:rPr lang="fr-FR" sz="1600" dirty="0" smtClean="0"/>
              <a:t> interventions</a:t>
            </a:r>
          </a:p>
          <a:p>
            <a:pPr marL="474663" lvl="1" indent="-196850" algn="l">
              <a:lnSpc>
                <a:spcPct val="95000"/>
              </a:lnSpc>
              <a:spcBef>
                <a:spcPct val="20000"/>
              </a:spcBef>
              <a:buFontTx/>
              <a:buChar char="–"/>
            </a:pPr>
            <a:r>
              <a:rPr lang="fr-FR" sz="1600" dirty="0" err="1" smtClean="0"/>
              <a:t>Reduce</a:t>
            </a:r>
            <a:r>
              <a:rPr lang="fr-FR" sz="1600" dirty="0" smtClean="0"/>
              <a:t> to a minimum mis </a:t>
            </a:r>
            <a:r>
              <a:rPr lang="fr-FR" sz="1600" dirty="0" err="1" smtClean="0"/>
              <a:t>typing</a:t>
            </a:r>
            <a:r>
              <a:rPr lang="fr-FR" sz="1600" dirty="0" smtClean="0"/>
              <a:t> and </a:t>
            </a:r>
            <a:r>
              <a:rPr lang="fr-FR" sz="1600" dirty="0" err="1" smtClean="0"/>
              <a:t>errors</a:t>
            </a:r>
            <a:endParaRPr lang="fr-FR" sz="1600" dirty="0" smtClean="0"/>
          </a:p>
          <a:p>
            <a:pPr marL="474663" lvl="1" indent="-196850" algn="l">
              <a:lnSpc>
                <a:spcPct val="95000"/>
              </a:lnSpc>
              <a:spcBef>
                <a:spcPct val="20000"/>
              </a:spcBef>
              <a:buFontTx/>
              <a:buChar char="–"/>
            </a:pPr>
            <a:r>
              <a:rPr lang="fr-FR" sz="1600" dirty="0" err="1" smtClean="0"/>
              <a:t>Reduce</a:t>
            </a:r>
            <a:r>
              <a:rPr lang="fr-FR" sz="1600" dirty="0" smtClean="0"/>
              <a:t> </a:t>
            </a:r>
            <a:r>
              <a:rPr lang="fr-FR" sz="1600" dirty="0" err="1" smtClean="0"/>
              <a:t>invoice</a:t>
            </a:r>
            <a:r>
              <a:rPr lang="fr-FR" sz="1600" dirty="0" smtClean="0"/>
              <a:t> management time</a:t>
            </a:r>
            <a:endParaRPr lang="fr-FR" sz="1600" dirty="0"/>
          </a:p>
          <a:p>
            <a:pPr marL="231775" indent="-231775">
              <a:lnSpc>
                <a:spcPct val="95000"/>
              </a:lnSpc>
              <a:spcBef>
                <a:spcPct val="60000"/>
              </a:spcBef>
              <a:buClr>
                <a:schemeClr val="bg2"/>
              </a:buClr>
              <a:buFont typeface="Symbol" pitchFamily="18" charset="2"/>
              <a:buNone/>
            </a:pPr>
            <a:r>
              <a:rPr lang="fr-FR" b="1" dirty="0" smtClean="0">
                <a:solidFill>
                  <a:schemeClr val="hlink"/>
                </a:solidFill>
              </a:rPr>
              <a:t>Marketing</a:t>
            </a:r>
          </a:p>
          <a:p>
            <a:pPr marL="474663" lvl="1" indent="-196850" algn="l">
              <a:lnSpc>
                <a:spcPct val="95000"/>
              </a:lnSpc>
              <a:spcBef>
                <a:spcPct val="40000"/>
              </a:spcBef>
              <a:buFontTx/>
              <a:buChar char="–"/>
            </a:pPr>
            <a:r>
              <a:rPr lang="fr-FR" sz="1600" dirty="0" err="1" smtClean="0"/>
              <a:t>Better</a:t>
            </a:r>
            <a:r>
              <a:rPr lang="fr-FR" sz="1600" dirty="0" smtClean="0"/>
              <a:t> </a:t>
            </a:r>
            <a:r>
              <a:rPr lang="fr-FR" sz="1600" dirty="0" err="1" smtClean="0"/>
              <a:t>reactivity</a:t>
            </a:r>
            <a:r>
              <a:rPr lang="fr-FR" sz="1600" dirty="0" smtClean="0"/>
              <a:t> </a:t>
            </a:r>
          </a:p>
          <a:p>
            <a:pPr marL="474663" lvl="1" indent="-196850" algn="l">
              <a:lnSpc>
                <a:spcPct val="95000"/>
              </a:lnSpc>
              <a:spcBef>
                <a:spcPct val="40000"/>
              </a:spcBef>
              <a:buFontTx/>
              <a:buChar char="–"/>
            </a:pPr>
            <a:r>
              <a:rPr lang="fr-FR" sz="1600" dirty="0" err="1" smtClean="0"/>
              <a:t>Better</a:t>
            </a:r>
            <a:r>
              <a:rPr lang="fr-FR" sz="1600" dirty="0" smtClean="0"/>
              <a:t> </a:t>
            </a:r>
            <a:r>
              <a:rPr lang="fr-FR" sz="1600" dirty="0" err="1" smtClean="0"/>
              <a:t>target</a:t>
            </a:r>
            <a:r>
              <a:rPr lang="fr-FR" sz="1600" dirty="0" smtClean="0"/>
              <a:t> messages</a:t>
            </a:r>
          </a:p>
          <a:p>
            <a:pPr marL="474663" lvl="1" indent="-196850" algn="l">
              <a:lnSpc>
                <a:spcPct val="95000"/>
              </a:lnSpc>
              <a:spcBef>
                <a:spcPct val="40000"/>
              </a:spcBef>
              <a:buFontTx/>
              <a:buChar char="–"/>
            </a:pPr>
            <a:r>
              <a:rPr lang="fr-FR" sz="1600" dirty="0" err="1" smtClean="0"/>
              <a:t>Better</a:t>
            </a:r>
            <a:r>
              <a:rPr lang="fr-FR" sz="1600" dirty="0" smtClean="0"/>
              <a:t> sharing </a:t>
            </a:r>
            <a:r>
              <a:rPr lang="fr-FR" sz="1600" dirty="0" err="1" smtClean="0"/>
              <a:t>odf</a:t>
            </a:r>
            <a:r>
              <a:rPr lang="fr-FR" sz="1600" dirty="0" smtClean="0"/>
              <a:t> information </a:t>
            </a:r>
          </a:p>
          <a:p>
            <a:pPr marL="231775" indent="-231775">
              <a:lnSpc>
                <a:spcPct val="95000"/>
              </a:lnSpc>
              <a:spcBef>
                <a:spcPct val="60000"/>
              </a:spcBef>
              <a:buClr>
                <a:schemeClr val="bg2"/>
              </a:buClr>
            </a:pPr>
            <a:r>
              <a:rPr lang="fr-FR" b="1" dirty="0" smtClean="0">
                <a:solidFill>
                  <a:schemeClr val="hlink"/>
                </a:solidFill>
              </a:rPr>
              <a:t>HR</a:t>
            </a:r>
          </a:p>
          <a:p>
            <a:pPr marL="474663" lvl="1" indent="-196850" algn="l">
              <a:lnSpc>
                <a:spcPct val="95000"/>
              </a:lnSpc>
              <a:spcBef>
                <a:spcPct val="40000"/>
              </a:spcBef>
              <a:buFontTx/>
              <a:buChar char="–"/>
            </a:pPr>
            <a:r>
              <a:rPr lang="fr-FR" sz="1600" dirty="0" err="1" smtClean="0"/>
              <a:t>Employee</a:t>
            </a:r>
            <a:r>
              <a:rPr lang="fr-FR" sz="1600" dirty="0" smtClean="0"/>
              <a:t> file management</a:t>
            </a:r>
          </a:p>
          <a:p>
            <a:pPr marL="474663" lvl="1" indent="-196850" algn="l">
              <a:lnSpc>
                <a:spcPct val="95000"/>
              </a:lnSpc>
              <a:spcBef>
                <a:spcPct val="40000"/>
              </a:spcBef>
              <a:buFontTx/>
              <a:buChar char="–"/>
            </a:pPr>
            <a:r>
              <a:rPr lang="fr-FR" sz="1600" dirty="0" smtClean="0"/>
              <a:t>Application management</a:t>
            </a:r>
          </a:p>
          <a:p>
            <a:pPr marL="474663" lvl="1" indent="-196850" algn="l">
              <a:lnSpc>
                <a:spcPct val="95000"/>
              </a:lnSpc>
              <a:spcBef>
                <a:spcPct val="40000"/>
              </a:spcBef>
            </a:pPr>
            <a:endParaRPr lang="fr-FR" sz="1400" dirty="0" smtClean="0">
              <a:solidFill>
                <a:schemeClr val="hlink"/>
              </a:solidFill>
            </a:endParaRPr>
          </a:p>
        </p:txBody>
      </p:sp>
      <p:sp>
        <p:nvSpPr>
          <p:cNvPr id="844804" name="Rectangle 4"/>
          <p:cNvSpPr>
            <a:spLocks noChangeArrowheads="1"/>
          </p:cNvSpPr>
          <p:nvPr/>
        </p:nvSpPr>
        <p:spPr bwMode="auto">
          <a:xfrm>
            <a:off x="788988" y="547688"/>
            <a:ext cx="7897812" cy="720725"/>
          </a:xfrm>
          <a:prstGeom prst="rect">
            <a:avLst/>
          </a:prstGeom>
          <a:noFill/>
          <a:ln w="9525">
            <a:noFill/>
            <a:miter lim="800000"/>
            <a:headEnd/>
            <a:tailEnd/>
          </a:ln>
          <a:effectLst/>
        </p:spPr>
        <p:txBody>
          <a:bodyPr lIns="0" tIns="0" rIns="0" bIns="0" anchor="b"/>
          <a:lstStyle/>
          <a:p>
            <a:pPr algn="l">
              <a:lnSpc>
                <a:spcPct val="95000"/>
              </a:lnSpc>
            </a:pPr>
            <a:r>
              <a:rPr lang="fr-FR" sz="3000" dirty="0" err="1" smtClean="0">
                <a:solidFill>
                  <a:schemeClr val="tx2"/>
                </a:solidFill>
              </a:rPr>
              <a:t>Each</a:t>
            </a:r>
            <a:r>
              <a:rPr lang="fr-FR" sz="3000" dirty="0" smtClean="0">
                <a:solidFill>
                  <a:schemeClr val="tx2"/>
                </a:solidFill>
              </a:rPr>
              <a:t> </a:t>
            </a:r>
            <a:r>
              <a:rPr lang="fr-FR" sz="3000" dirty="0" err="1" smtClean="0">
                <a:solidFill>
                  <a:schemeClr val="tx2"/>
                </a:solidFill>
              </a:rPr>
              <a:t>departement</a:t>
            </a:r>
            <a:r>
              <a:rPr lang="fr-FR" sz="3000" dirty="0" smtClean="0">
                <a:solidFill>
                  <a:schemeClr val="tx2"/>
                </a:solidFill>
              </a:rPr>
              <a:t> has </a:t>
            </a:r>
            <a:r>
              <a:rPr lang="fr-FR" sz="3000" dirty="0" err="1" smtClean="0">
                <a:solidFill>
                  <a:schemeClr val="tx2"/>
                </a:solidFill>
              </a:rPr>
              <a:t>specific</a:t>
            </a:r>
            <a:r>
              <a:rPr lang="fr-FR" sz="3000" dirty="0" smtClean="0">
                <a:solidFill>
                  <a:schemeClr val="tx2"/>
                </a:solidFill>
              </a:rPr>
              <a:t> issues </a:t>
            </a:r>
            <a:r>
              <a:rPr lang="fr-FR" sz="3000" dirty="0" err="1" smtClean="0">
                <a:solidFill>
                  <a:schemeClr val="tx2"/>
                </a:solidFill>
              </a:rPr>
              <a:t>linked</a:t>
            </a:r>
            <a:r>
              <a:rPr lang="fr-FR" sz="3000" dirty="0" smtClean="0">
                <a:solidFill>
                  <a:schemeClr val="tx2"/>
                </a:solidFill>
              </a:rPr>
              <a:t> to </a:t>
            </a:r>
            <a:r>
              <a:rPr lang="fr-FR" sz="3000" dirty="0" err="1" smtClean="0">
                <a:solidFill>
                  <a:schemeClr val="tx2"/>
                </a:solidFill>
              </a:rPr>
              <a:t>their</a:t>
            </a:r>
            <a:r>
              <a:rPr lang="fr-FR" sz="3000" dirty="0" smtClean="0">
                <a:solidFill>
                  <a:schemeClr val="tx2"/>
                </a:solidFill>
              </a:rPr>
              <a:t> document management</a:t>
            </a:r>
            <a:endParaRPr lang="fr-FR" sz="30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4802">
                                            <p:txEl>
                                              <p:pRg st="0" end="0"/>
                                            </p:txEl>
                                          </p:spTgt>
                                        </p:tgtEl>
                                        <p:attrNameLst>
                                          <p:attrName>style.visibility</p:attrName>
                                        </p:attrNameLst>
                                      </p:cBhvr>
                                      <p:to>
                                        <p:strVal val="visible"/>
                                      </p:to>
                                    </p:set>
                                    <p:animEffect transition="in" filter="fade">
                                      <p:cBhvr>
                                        <p:cTn id="7" dur="2000"/>
                                        <p:tgtEl>
                                          <p:spTgt spid="84480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44802">
                                            <p:txEl>
                                              <p:pRg st="1" end="1"/>
                                            </p:txEl>
                                          </p:spTgt>
                                        </p:tgtEl>
                                        <p:attrNameLst>
                                          <p:attrName>style.visibility</p:attrName>
                                        </p:attrNameLst>
                                      </p:cBhvr>
                                      <p:to>
                                        <p:strVal val="visible"/>
                                      </p:to>
                                    </p:set>
                                    <p:animEffect transition="in" filter="fade">
                                      <p:cBhvr>
                                        <p:cTn id="10" dur="2000"/>
                                        <p:tgtEl>
                                          <p:spTgt spid="84480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44802">
                                            <p:txEl>
                                              <p:pRg st="2" end="2"/>
                                            </p:txEl>
                                          </p:spTgt>
                                        </p:tgtEl>
                                        <p:attrNameLst>
                                          <p:attrName>style.visibility</p:attrName>
                                        </p:attrNameLst>
                                      </p:cBhvr>
                                      <p:to>
                                        <p:strVal val="visible"/>
                                      </p:to>
                                    </p:set>
                                    <p:animEffect transition="in" filter="fade">
                                      <p:cBhvr>
                                        <p:cTn id="13" dur="2000"/>
                                        <p:tgtEl>
                                          <p:spTgt spid="84480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44802">
                                            <p:txEl>
                                              <p:pRg st="3" end="3"/>
                                            </p:txEl>
                                          </p:spTgt>
                                        </p:tgtEl>
                                        <p:attrNameLst>
                                          <p:attrName>style.visibility</p:attrName>
                                        </p:attrNameLst>
                                      </p:cBhvr>
                                      <p:to>
                                        <p:strVal val="visible"/>
                                      </p:to>
                                    </p:set>
                                    <p:animEffect transition="in" filter="fade">
                                      <p:cBhvr>
                                        <p:cTn id="16" dur="2000"/>
                                        <p:tgtEl>
                                          <p:spTgt spid="84480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44802">
                                            <p:txEl>
                                              <p:pRg st="4" end="4"/>
                                            </p:txEl>
                                          </p:spTgt>
                                        </p:tgtEl>
                                        <p:attrNameLst>
                                          <p:attrName>style.visibility</p:attrName>
                                        </p:attrNameLst>
                                      </p:cBhvr>
                                      <p:to>
                                        <p:strVal val="visible"/>
                                      </p:to>
                                    </p:set>
                                    <p:animEffect transition="in" filter="fade">
                                      <p:cBhvr>
                                        <p:cTn id="19" dur="2000"/>
                                        <p:tgtEl>
                                          <p:spTgt spid="84480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44802">
                                            <p:txEl>
                                              <p:pRg st="5" end="5"/>
                                            </p:txEl>
                                          </p:spTgt>
                                        </p:tgtEl>
                                        <p:attrNameLst>
                                          <p:attrName>style.visibility</p:attrName>
                                        </p:attrNameLst>
                                      </p:cBhvr>
                                      <p:to>
                                        <p:strVal val="visible"/>
                                      </p:to>
                                    </p:set>
                                    <p:animEffect transition="in" filter="fade">
                                      <p:cBhvr>
                                        <p:cTn id="22" dur="2000"/>
                                        <p:tgtEl>
                                          <p:spTgt spid="84480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44802">
                                            <p:txEl>
                                              <p:pRg st="6" end="6"/>
                                            </p:txEl>
                                          </p:spTgt>
                                        </p:tgtEl>
                                        <p:attrNameLst>
                                          <p:attrName>style.visibility</p:attrName>
                                        </p:attrNameLst>
                                      </p:cBhvr>
                                      <p:to>
                                        <p:strVal val="visible"/>
                                      </p:to>
                                    </p:set>
                                    <p:animEffect transition="in" filter="fade">
                                      <p:cBhvr>
                                        <p:cTn id="25" dur="2000"/>
                                        <p:tgtEl>
                                          <p:spTgt spid="844802">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44802">
                                            <p:txEl>
                                              <p:pRg st="7" end="7"/>
                                            </p:txEl>
                                          </p:spTgt>
                                        </p:tgtEl>
                                        <p:attrNameLst>
                                          <p:attrName>style.visibility</p:attrName>
                                        </p:attrNameLst>
                                      </p:cBhvr>
                                      <p:to>
                                        <p:strVal val="visible"/>
                                      </p:to>
                                    </p:set>
                                    <p:animEffect transition="in" filter="fade">
                                      <p:cBhvr>
                                        <p:cTn id="28" dur="2000"/>
                                        <p:tgtEl>
                                          <p:spTgt spid="844802">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44802">
                                            <p:txEl>
                                              <p:pRg st="8" end="8"/>
                                            </p:txEl>
                                          </p:spTgt>
                                        </p:tgtEl>
                                        <p:attrNameLst>
                                          <p:attrName>style.visibility</p:attrName>
                                        </p:attrNameLst>
                                      </p:cBhvr>
                                      <p:to>
                                        <p:strVal val="visible"/>
                                      </p:to>
                                    </p:set>
                                    <p:animEffect transition="in" filter="fade">
                                      <p:cBhvr>
                                        <p:cTn id="31" dur="2000"/>
                                        <p:tgtEl>
                                          <p:spTgt spid="844802">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844802">
                                            <p:txEl>
                                              <p:pRg st="9" end="9"/>
                                            </p:txEl>
                                          </p:spTgt>
                                        </p:tgtEl>
                                        <p:attrNameLst>
                                          <p:attrName>style.visibility</p:attrName>
                                        </p:attrNameLst>
                                      </p:cBhvr>
                                      <p:to>
                                        <p:strVal val="visible"/>
                                      </p:to>
                                    </p:set>
                                    <p:animEffect transition="in" filter="fade">
                                      <p:cBhvr>
                                        <p:cTn id="34" dur="2000"/>
                                        <p:tgtEl>
                                          <p:spTgt spid="844802">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844802">
                                            <p:txEl>
                                              <p:pRg st="10" end="10"/>
                                            </p:txEl>
                                          </p:spTgt>
                                        </p:tgtEl>
                                        <p:attrNameLst>
                                          <p:attrName>style.visibility</p:attrName>
                                        </p:attrNameLst>
                                      </p:cBhvr>
                                      <p:to>
                                        <p:strVal val="visible"/>
                                      </p:to>
                                    </p:set>
                                    <p:animEffect transition="in" filter="fade">
                                      <p:cBhvr>
                                        <p:cTn id="37" dur="2000"/>
                                        <p:tgtEl>
                                          <p:spTgt spid="844802">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44802">
                                            <p:txEl>
                                              <p:pRg st="12" end="12"/>
                                            </p:txEl>
                                          </p:spTgt>
                                        </p:tgtEl>
                                        <p:attrNameLst>
                                          <p:attrName>style.visibility</p:attrName>
                                        </p:attrNameLst>
                                      </p:cBhvr>
                                      <p:to>
                                        <p:strVal val="visible"/>
                                      </p:to>
                                    </p:set>
                                    <p:animEffect transition="in" filter="fade">
                                      <p:cBhvr>
                                        <p:cTn id="42" dur="2000"/>
                                        <p:tgtEl>
                                          <p:spTgt spid="844802">
                                            <p:txEl>
                                              <p:pRg st="12" end="12"/>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844802">
                                            <p:txEl>
                                              <p:pRg st="13" end="13"/>
                                            </p:txEl>
                                          </p:spTgt>
                                        </p:tgtEl>
                                        <p:attrNameLst>
                                          <p:attrName>style.visibility</p:attrName>
                                        </p:attrNameLst>
                                      </p:cBhvr>
                                      <p:to>
                                        <p:strVal val="visible"/>
                                      </p:to>
                                    </p:set>
                                    <p:animEffect transition="in" filter="fade">
                                      <p:cBhvr>
                                        <p:cTn id="45" dur="2000"/>
                                        <p:tgtEl>
                                          <p:spTgt spid="844802">
                                            <p:txEl>
                                              <p:pRg st="13" end="13"/>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844802">
                                            <p:txEl>
                                              <p:pRg st="14" end="14"/>
                                            </p:txEl>
                                          </p:spTgt>
                                        </p:tgtEl>
                                        <p:attrNameLst>
                                          <p:attrName>style.visibility</p:attrName>
                                        </p:attrNameLst>
                                      </p:cBhvr>
                                      <p:to>
                                        <p:strVal val="visible"/>
                                      </p:to>
                                    </p:set>
                                    <p:animEffect transition="in" filter="fade">
                                      <p:cBhvr>
                                        <p:cTn id="48" dur="2000"/>
                                        <p:tgtEl>
                                          <p:spTgt spid="844802">
                                            <p:txEl>
                                              <p:pRg st="14" end="14"/>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844802">
                                            <p:txEl>
                                              <p:pRg st="15" end="15"/>
                                            </p:txEl>
                                          </p:spTgt>
                                        </p:tgtEl>
                                        <p:attrNameLst>
                                          <p:attrName>style.visibility</p:attrName>
                                        </p:attrNameLst>
                                      </p:cBhvr>
                                      <p:to>
                                        <p:strVal val="visible"/>
                                      </p:to>
                                    </p:set>
                                    <p:animEffect transition="in" filter="fade">
                                      <p:cBhvr>
                                        <p:cTn id="51" dur="2000"/>
                                        <p:tgtEl>
                                          <p:spTgt spid="844802">
                                            <p:txEl>
                                              <p:pRg st="15" end="1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844803">
                                            <p:txEl>
                                              <p:pRg st="0" end="0"/>
                                            </p:txEl>
                                          </p:spTgt>
                                        </p:tgtEl>
                                        <p:attrNameLst>
                                          <p:attrName>style.visibility</p:attrName>
                                        </p:attrNameLst>
                                      </p:cBhvr>
                                      <p:to>
                                        <p:strVal val="visible"/>
                                      </p:to>
                                    </p:set>
                                    <p:animEffect transition="in" filter="fade">
                                      <p:cBhvr>
                                        <p:cTn id="56" dur="2000"/>
                                        <p:tgtEl>
                                          <p:spTgt spid="844803">
                                            <p:txEl>
                                              <p:pRg st="0" end="0"/>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844803">
                                            <p:txEl>
                                              <p:pRg st="1" end="1"/>
                                            </p:txEl>
                                          </p:spTgt>
                                        </p:tgtEl>
                                        <p:attrNameLst>
                                          <p:attrName>style.visibility</p:attrName>
                                        </p:attrNameLst>
                                      </p:cBhvr>
                                      <p:to>
                                        <p:strVal val="visible"/>
                                      </p:to>
                                    </p:set>
                                    <p:animEffect transition="in" filter="fade">
                                      <p:cBhvr>
                                        <p:cTn id="59" dur="2000"/>
                                        <p:tgtEl>
                                          <p:spTgt spid="844803">
                                            <p:txEl>
                                              <p:pRg st="1" end="1"/>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844803">
                                            <p:txEl>
                                              <p:pRg st="2" end="2"/>
                                            </p:txEl>
                                          </p:spTgt>
                                        </p:tgtEl>
                                        <p:attrNameLst>
                                          <p:attrName>style.visibility</p:attrName>
                                        </p:attrNameLst>
                                      </p:cBhvr>
                                      <p:to>
                                        <p:strVal val="visible"/>
                                      </p:to>
                                    </p:set>
                                    <p:animEffect transition="in" filter="fade">
                                      <p:cBhvr>
                                        <p:cTn id="62" dur="2000"/>
                                        <p:tgtEl>
                                          <p:spTgt spid="844803">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44803">
                                            <p:txEl>
                                              <p:pRg st="3" end="3"/>
                                            </p:txEl>
                                          </p:spTgt>
                                        </p:tgtEl>
                                        <p:attrNameLst>
                                          <p:attrName>style.visibility</p:attrName>
                                        </p:attrNameLst>
                                      </p:cBhvr>
                                      <p:to>
                                        <p:strVal val="visible"/>
                                      </p:to>
                                    </p:set>
                                    <p:animEffect transition="in" filter="fade">
                                      <p:cBhvr>
                                        <p:cTn id="67" dur="2000"/>
                                        <p:tgtEl>
                                          <p:spTgt spid="844803">
                                            <p:txEl>
                                              <p:pRg st="3" end="3"/>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844803">
                                            <p:txEl>
                                              <p:pRg st="4" end="4"/>
                                            </p:txEl>
                                          </p:spTgt>
                                        </p:tgtEl>
                                        <p:attrNameLst>
                                          <p:attrName>style.visibility</p:attrName>
                                        </p:attrNameLst>
                                      </p:cBhvr>
                                      <p:to>
                                        <p:strVal val="visible"/>
                                      </p:to>
                                    </p:set>
                                    <p:animEffect transition="in" filter="fade">
                                      <p:cBhvr>
                                        <p:cTn id="70" dur="2000"/>
                                        <p:tgtEl>
                                          <p:spTgt spid="844803">
                                            <p:txEl>
                                              <p:pRg st="4" end="4"/>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844803">
                                            <p:txEl>
                                              <p:pRg st="5" end="5"/>
                                            </p:txEl>
                                          </p:spTgt>
                                        </p:tgtEl>
                                        <p:attrNameLst>
                                          <p:attrName>style.visibility</p:attrName>
                                        </p:attrNameLst>
                                      </p:cBhvr>
                                      <p:to>
                                        <p:strVal val="visible"/>
                                      </p:to>
                                    </p:set>
                                    <p:animEffect transition="in" filter="fade">
                                      <p:cBhvr>
                                        <p:cTn id="73" dur="2000"/>
                                        <p:tgtEl>
                                          <p:spTgt spid="844803">
                                            <p:txEl>
                                              <p:pRg st="5" end="5"/>
                                            </p:txEl>
                                          </p:spTgt>
                                        </p:tgtEl>
                                      </p:cBhvr>
                                    </p:animEffect>
                                  </p:childTnLst>
                                </p:cTn>
                              </p:par>
                              <p:par>
                                <p:cTn id="74" presetID="10" presetClass="entr" presetSubtype="0" fill="hold" nodeType="withEffect">
                                  <p:stCondLst>
                                    <p:cond delay="0"/>
                                  </p:stCondLst>
                                  <p:childTnLst>
                                    <p:set>
                                      <p:cBhvr>
                                        <p:cTn id="75" dur="1" fill="hold">
                                          <p:stCondLst>
                                            <p:cond delay="0"/>
                                          </p:stCondLst>
                                        </p:cTn>
                                        <p:tgtEl>
                                          <p:spTgt spid="844803">
                                            <p:txEl>
                                              <p:pRg st="6" end="6"/>
                                            </p:txEl>
                                          </p:spTgt>
                                        </p:tgtEl>
                                        <p:attrNameLst>
                                          <p:attrName>style.visibility</p:attrName>
                                        </p:attrNameLst>
                                      </p:cBhvr>
                                      <p:to>
                                        <p:strVal val="visible"/>
                                      </p:to>
                                    </p:set>
                                    <p:animEffect transition="in" filter="fade">
                                      <p:cBhvr>
                                        <p:cTn id="76" dur="2000"/>
                                        <p:tgtEl>
                                          <p:spTgt spid="844803">
                                            <p:txEl>
                                              <p:pRg st="6" end="6"/>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844803">
                                            <p:txEl>
                                              <p:pRg st="7" end="7"/>
                                            </p:txEl>
                                          </p:spTgt>
                                        </p:tgtEl>
                                        <p:attrNameLst>
                                          <p:attrName>style.visibility</p:attrName>
                                        </p:attrNameLst>
                                      </p:cBhvr>
                                      <p:to>
                                        <p:strVal val="visible"/>
                                      </p:to>
                                    </p:set>
                                    <p:animEffect transition="in" filter="fade">
                                      <p:cBhvr>
                                        <p:cTn id="81" dur="2000"/>
                                        <p:tgtEl>
                                          <p:spTgt spid="844803">
                                            <p:txEl>
                                              <p:pRg st="7" end="7"/>
                                            </p:txEl>
                                          </p:spTgt>
                                        </p:tgtEl>
                                      </p:cBhvr>
                                    </p:animEffect>
                                  </p:childTnLst>
                                </p:cTn>
                              </p:par>
                              <p:par>
                                <p:cTn id="82" presetID="10" presetClass="entr" presetSubtype="0" fill="hold" nodeType="withEffect">
                                  <p:stCondLst>
                                    <p:cond delay="0"/>
                                  </p:stCondLst>
                                  <p:childTnLst>
                                    <p:set>
                                      <p:cBhvr>
                                        <p:cTn id="83" dur="1" fill="hold">
                                          <p:stCondLst>
                                            <p:cond delay="0"/>
                                          </p:stCondLst>
                                        </p:cTn>
                                        <p:tgtEl>
                                          <p:spTgt spid="844803">
                                            <p:txEl>
                                              <p:pRg st="8" end="8"/>
                                            </p:txEl>
                                          </p:spTgt>
                                        </p:tgtEl>
                                        <p:attrNameLst>
                                          <p:attrName>style.visibility</p:attrName>
                                        </p:attrNameLst>
                                      </p:cBhvr>
                                      <p:to>
                                        <p:strVal val="visible"/>
                                      </p:to>
                                    </p:set>
                                    <p:animEffect transition="in" filter="fade">
                                      <p:cBhvr>
                                        <p:cTn id="84" dur="2000"/>
                                        <p:tgtEl>
                                          <p:spTgt spid="844803">
                                            <p:txEl>
                                              <p:pRg st="8" end="8"/>
                                            </p:txEl>
                                          </p:spTgt>
                                        </p:tgtEl>
                                      </p:cBhvr>
                                    </p:animEffect>
                                  </p:childTnLst>
                                </p:cTn>
                              </p:par>
                              <p:par>
                                <p:cTn id="85" presetID="10" presetClass="entr" presetSubtype="0" fill="hold" nodeType="withEffect">
                                  <p:stCondLst>
                                    <p:cond delay="0"/>
                                  </p:stCondLst>
                                  <p:childTnLst>
                                    <p:set>
                                      <p:cBhvr>
                                        <p:cTn id="86" dur="1" fill="hold">
                                          <p:stCondLst>
                                            <p:cond delay="0"/>
                                          </p:stCondLst>
                                        </p:cTn>
                                        <p:tgtEl>
                                          <p:spTgt spid="844803">
                                            <p:txEl>
                                              <p:pRg st="9" end="9"/>
                                            </p:txEl>
                                          </p:spTgt>
                                        </p:tgtEl>
                                        <p:attrNameLst>
                                          <p:attrName>style.visibility</p:attrName>
                                        </p:attrNameLst>
                                      </p:cBhvr>
                                      <p:to>
                                        <p:strVal val="visible"/>
                                      </p:to>
                                    </p:set>
                                    <p:animEffect transition="in" filter="fade">
                                      <p:cBhvr>
                                        <p:cTn id="87" dur="2000"/>
                                        <p:tgtEl>
                                          <p:spTgt spid="844803">
                                            <p:txEl>
                                              <p:pRg st="9" end="9"/>
                                            </p:txEl>
                                          </p:spTgt>
                                        </p:tgtEl>
                                      </p:cBhvr>
                                    </p:animEffect>
                                  </p:childTnLst>
                                </p:cTn>
                              </p:par>
                              <p:par>
                                <p:cTn id="88" presetID="10" presetClass="entr" presetSubtype="0" fill="hold" nodeType="withEffect">
                                  <p:stCondLst>
                                    <p:cond delay="0"/>
                                  </p:stCondLst>
                                  <p:childTnLst>
                                    <p:set>
                                      <p:cBhvr>
                                        <p:cTn id="89" dur="1" fill="hold">
                                          <p:stCondLst>
                                            <p:cond delay="0"/>
                                          </p:stCondLst>
                                        </p:cTn>
                                        <p:tgtEl>
                                          <p:spTgt spid="844803">
                                            <p:txEl>
                                              <p:pRg st="10" end="10"/>
                                            </p:txEl>
                                          </p:spTgt>
                                        </p:tgtEl>
                                        <p:attrNameLst>
                                          <p:attrName>style.visibility</p:attrName>
                                        </p:attrNameLst>
                                      </p:cBhvr>
                                      <p:to>
                                        <p:strVal val="visible"/>
                                      </p:to>
                                    </p:set>
                                    <p:animEffect transition="in" filter="fade">
                                      <p:cBhvr>
                                        <p:cTn id="90" dur="2000"/>
                                        <p:tgtEl>
                                          <p:spTgt spid="844803">
                                            <p:txEl>
                                              <p:pRg st="10" end="10"/>
                                            </p:txEl>
                                          </p:spTgt>
                                        </p:tgtEl>
                                      </p:cBhvr>
                                    </p:animEffect>
                                  </p:childTnLst>
                                </p:cTn>
                              </p:par>
                              <p:par>
                                <p:cTn id="91" presetID="10" presetClass="entr" presetSubtype="0" fill="hold" nodeType="withEffect">
                                  <p:stCondLst>
                                    <p:cond delay="0"/>
                                  </p:stCondLst>
                                  <p:childTnLst>
                                    <p:set>
                                      <p:cBhvr>
                                        <p:cTn id="92" dur="1" fill="hold">
                                          <p:stCondLst>
                                            <p:cond delay="0"/>
                                          </p:stCondLst>
                                        </p:cTn>
                                        <p:tgtEl>
                                          <p:spTgt spid="844803">
                                            <p:txEl>
                                              <p:pRg st="11" end="11"/>
                                            </p:txEl>
                                          </p:spTgt>
                                        </p:tgtEl>
                                        <p:attrNameLst>
                                          <p:attrName>style.visibility</p:attrName>
                                        </p:attrNameLst>
                                      </p:cBhvr>
                                      <p:to>
                                        <p:strVal val="visible"/>
                                      </p:to>
                                    </p:set>
                                    <p:animEffect transition="in" filter="fade">
                                      <p:cBhvr>
                                        <p:cTn id="93" dur="2000"/>
                                        <p:tgtEl>
                                          <p:spTgt spid="844803">
                                            <p:txEl>
                                              <p:pRg st="11" end="11"/>
                                            </p:txEl>
                                          </p:spTgt>
                                        </p:tgtEl>
                                      </p:cBhvr>
                                    </p:animEffect>
                                  </p:childTnLst>
                                </p:cTn>
                              </p:par>
                              <p:par>
                                <p:cTn id="94" presetID="10" presetClass="entr" presetSubtype="0" fill="hold" nodeType="withEffect">
                                  <p:stCondLst>
                                    <p:cond delay="0"/>
                                  </p:stCondLst>
                                  <p:childTnLst>
                                    <p:set>
                                      <p:cBhvr>
                                        <p:cTn id="95" dur="1" fill="hold">
                                          <p:stCondLst>
                                            <p:cond delay="0"/>
                                          </p:stCondLst>
                                        </p:cTn>
                                        <p:tgtEl>
                                          <p:spTgt spid="844803">
                                            <p:txEl>
                                              <p:pRg st="12" end="12"/>
                                            </p:txEl>
                                          </p:spTgt>
                                        </p:tgtEl>
                                        <p:attrNameLst>
                                          <p:attrName>style.visibility</p:attrName>
                                        </p:attrNameLst>
                                      </p:cBhvr>
                                      <p:to>
                                        <p:strVal val="visible"/>
                                      </p:to>
                                    </p:set>
                                    <p:animEffect transition="in" filter="fade">
                                      <p:cBhvr>
                                        <p:cTn id="96" dur="2000"/>
                                        <p:tgtEl>
                                          <p:spTgt spid="844803">
                                            <p:txEl>
                                              <p:pRg st="12" end="12"/>
                                            </p:txEl>
                                          </p:spTgt>
                                        </p:tgtEl>
                                      </p:cBhvr>
                                    </p:animEffect>
                                  </p:childTnLst>
                                </p:cTn>
                              </p:par>
                              <p:par>
                                <p:cTn id="97" presetID="10" presetClass="entr" presetSubtype="0" fill="hold" nodeType="withEffect">
                                  <p:stCondLst>
                                    <p:cond delay="0"/>
                                  </p:stCondLst>
                                  <p:childTnLst>
                                    <p:set>
                                      <p:cBhvr>
                                        <p:cTn id="98" dur="1" fill="hold">
                                          <p:stCondLst>
                                            <p:cond delay="0"/>
                                          </p:stCondLst>
                                        </p:cTn>
                                        <p:tgtEl>
                                          <p:spTgt spid="844803">
                                            <p:txEl>
                                              <p:pRg st="13" end="13"/>
                                            </p:txEl>
                                          </p:spTgt>
                                        </p:tgtEl>
                                        <p:attrNameLst>
                                          <p:attrName>style.visibility</p:attrName>
                                        </p:attrNameLst>
                                      </p:cBhvr>
                                      <p:to>
                                        <p:strVal val="visible"/>
                                      </p:to>
                                    </p:set>
                                    <p:animEffect transition="in" filter="fade">
                                      <p:cBhvr>
                                        <p:cTn id="99" dur="2000"/>
                                        <p:tgtEl>
                                          <p:spTgt spid="84480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lstStyle/>
          <a:p>
            <a:r>
              <a:rPr lang="de-AT" dirty="0" smtClean="0"/>
              <a:t>What is Therefore™ ?</a:t>
            </a:r>
            <a:endParaRPr lang="en-US" dirty="0" smtClean="0"/>
          </a:p>
        </p:txBody>
      </p:sp>
      <p:sp>
        <p:nvSpPr>
          <p:cNvPr id="36867" name="Content Placeholder 4"/>
          <p:cNvSpPr>
            <a:spLocks noGrp="1"/>
          </p:cNvSpPr>
          <p:nvPr>
            <p:ph idx="1"/>
          </p:nvPr>
        </p:nvSpPr>
        <p:spPr>
          <a:xfrm>
            <a:off x="323850" y="1219218"/>
            <a:ext cx="7177108" cy="4781550"/>
          </a:xfrm>
        </p:spPr>
        <p:txBody>
          <a:bodyPr>
            <a:normAutofit/>
          </a:bodyPr>
          <a:lstStyle/>
          <a:p>
            <a:r>
              <a:rPr lang="en-US" dirty="0" smtClean="0">
                <a:solidFill>
                  <a:schemeClr val="tx1">
                    <a:lumMod val="65000"/>
                    <a:lumOff val="35000"/>
                  </a:schemeClr>
                </a:solidFill>
              </a:rPr>
              <a:t>It is a document solution for storing, managing and processing information.</a:t>
            </a:r>
          </a:p>
          <a:p>
            <a:r>
              <a:rPr lang="de-AT" dirty="0" err="1" smtClean="0">
                <a:solidFill>
                  <a:schemeClr val="tx1">
                    <a:lumMod val="65000"/>
                    <a:lumOff val="35000"/>
                  </a:schemeClr>
                </a:solidFill>
              </a:rPr>
              <a:t>From</a:t>
            </a:r>
            <a:r>
              <a:rPr lang="de-AT" dirty="0" smtClean="0">
                <a:solidFill>
                  <a:schemeClr val="tx1">
                    <a:lumMod val="65000"/>
                    <a:lumOff val="35000"/>
                  </a:schemeClr>
                </a:solidFill>
              </a:rPr>
              <a:t> small business </a:t>
            </a:r>
            <a:r>
              <a:rPr lang="de-AT" dirty="0" err="1" smtClean="0">
                <a:solidFill>
                  <a:schemeClr val="tx1">
                    <a:lumMod val="65000"/>
                    <a:lumOff val="35000"/>
                  </a:schemeClr>
                </a:solidFill>
              </a:rPr>
              <a:t>to</a:t>
            </a:r>
            <a:r>
              <a:rPr lang="de-AT" dirty="0" smtClean="0">
                <a:solidFill>
                  <a:schemeClr val="tx1">
                    <a:lumMod val="65000"/>
                    <a:lumOff val="35000"/>
                  </a:schemeClr>
                </a:solidFill>
              </a:rPr>
              <a:t> </a:t>
            </a:r>
            <a:r>
              <a:rPr lang="de-AT" dirty="0" err="1" smtClean="0">
                <a:solidFill>
                  <a:schemeClr val="tx1">
                    <a:lumMod val="65000"/>
                    <a:lumOff val="35000"/>
                  </a:schemeClr>
                </a:solidFill>
              </a:rPr>
              <a:t>systems</a:t>
            </a:r>
            <a:r>
              <a:rPr lang="de-AT" dirty="0" smtClean="0">
                <a:solidFill>
                  <a:schemeClr val="tx1">
                    <a:lumMod val="65000"/>
                    <a:lumOff val="35000"/>
                  </a:schemeClr>
                </a:solidFill>
              </a:rPr>
              <a:t> </a:t>
            </a:r>
            <a:r>
              <a:rPr lang="de-AT" dirty="0" err="1" smtClean="0">
                <a:solidFill>
                  <a:schemeClr val="tx1">
                    <a:lumMod val="65000"/>
                    <a:lumOff val="35000"/>
                  </a:schemeClr>
                </a:solidFill>
              </a:rPr>
              <a:t>users</a:t>
            </a:r>
            <a:r>
              <a:rPr lang="de-AT" dirty="0" smtClean="0">
                <a:solidFill>
                  <a:schemeClr val="tx1">
                    <a:lumMod val="65000"/>
                    <a:lumOff val="35000"/>
                  </a:schemeClr>
                </a:solidFill>
              </a:rPr>
              <a:t>.</a:t>
            </a:r>
            <a:endParaRPr lang="en-US" dirty="0" smtClean="0">
              <a:solidFill>
                <a:schemeClr val="tx1">
                  <a:lumMod val="65000"/>
                  <a:lumOff val="35000"/>
                </a:schemeClr>
              </a:solidFill>
            </a:endParaRPr>
          </a:p>
          <a:p>
            <a:r>
              <a:rPr lang="en-US" dirty="0" smtClean="0">
                <a:solidFill>
                  <a:schemeClr val="tx1">
                    <a:lumMod val="65000"/>
                    <a:lumOff val="35000"/>
                  </a:schemeClr>
                </a:solidFill>
              </a:rPr>
              <a:t>Therefore™ is a robust and reliable system  stemming from our commitment to quality.</a:t>
            </a:r>
            <a:endParaRPr lang="de-AT" dirty="0" smtClean="0">
              <a:solidFill>
                <a:schemeClr val="tx1">
                  <a:lumMod val="65000"/>
                  <a:lumOff val="35000"/>
                </a:schemeClr>
              </a:solidFill>
            </a:endParaRPr>
          </a:p>
          <a:p>
            <a:r>
              <a:rPr lang="en-US" dirty="0" smtClean="0">
                <a:solidFill>
                  <a:schemeClr val="tx1">
                    <a:lumMod val="65000"/>
                    <a:lumOff val="35000"/>
                  </a:schemeClr>
                </a:solidFill>
              </a:rPr>
              <a:t>It is up-to-date and future orientated. Development is customer &amp; market driven.</a:t>
            </a:r>
          </a:p>
          <a:p>
            <a:endParaRPr lang="en-US" dirty="0" smtClean="0"/>
          </a:p>
          <a:p>
            <a:endParaRPr lang="en-US" dirty="0" smtClean="0"/>
          </a:p>
        </p:txBody>
      </p:sp>
      <p:pic>
        <p:nvPicPr>
          <p:cNvPr id="7" name="Picture 6" descr="Reliabilty.png"/>
          <p:cNvPicPr>
            <a:picLocks noChangeAspect="1"/>
          </p:cNvPicPr>
          <p:nvPr/>
        </p:nvPicPr>
        <p:blipFill>
          <a:blip r:embed="rId2" cstate="print"/>
          <a:stretch>
            <a:fillRect/>
          </a:stretch>
        </p:blipFill>
        <p:spPr>
          <a:xfrm>
            <a:off x="7572397" y="3357562"/>
            <a:ext cx="897512" cy="1417432"/>
          </a:xfrm>
          <a:prstGeom prst="rect">
            <a:avLst/>
          </a:prstGeom>
        </p:spPr>
      </p:pic>
      <p:pic>
        <p:nvPicPr>
          <p:cNvPr id="9" name="Picture 8" descr="MultiTenant.png"/>
          <p:cNvPicPr>
            <a:picLocks noChangeAspect="1"/>
          </p:cNvPicPr>
          <p:nvPr/>
        </p:nvPicPr>
        <p:blipFill>
          <a:blip r:embed="rId3" cstate="print"/>
          <a:stretch>
            <a:fillRect/>
          </a:stretch>
        </p:blipFill>
        <p:spPr>
          <a:xfrm>
            <a:off x="7500958" y="4786346"/>
            <a:ext cx="1262163" cy="1428736"/>
          </a:xfrm>
          <a:prstGeom prst="rect">
            <a:avLst/>
          </a:prstGeom>
        </p:spPr>
      </p:pic>
      <p:pic>
        <p:nvPicPr>
          <p:cNvPr id="10" name="Picture 9" descr="productivity.png"/>
          <p:cNvPicPr>
            <a:picLocks noChangeAspect="1"/>
          </p:cNvPicPr>
          <p:nvPr/>
        </p:nvPicPr>
        <p:blipFill>
          <a:blip r:embed="rId4" cstate="print"/>
          <a:stretch>
            <a:fillRect/>
          </a:stretch>
        </p:blipFill>
        <p:spPr>
          <a:xfrm>
            <a:off x="7430380" y="1538081"/>
            <a:ext cx="1209311" cy="1176539"/>
          </a:xfrm>
          <a:prstGeom prst="rect">
            <a:avLst/>
          </a:prstGeom>
        </p:spPr>
      </p:pic>
      <p:pic>
        <p:nvPicPr>
          <p:cNvPr id="8" name="Picture 7"/>
          <p:cNvPicPr>
            <a:picLocks noChangeAspect="1" noChangeArrowheads="1"/>
          </p:cNvPicPr>
          <p:nvPr/>
        </p:nvPicPr>
        <p:blipFill>
          <a:blip r:embed="rId5" cstate="print"/>
          <a:srcRect/>
          <a:stretch>
            <a:fillRect/>
          </a:stretch>
        </p:blipFill>
        <p:spPr bwMode="auto">
          <a:xfrm>
            <a:off x="3428992" y="5857892"/>
            <a:ext cx="2428861" cy="79856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20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fade">
                                      <p:cBhvr>
                                        <p:cTn id="12" dur="2000"/>
                                        <p:tgtEl>
                                          <p:spTgt spid="36867">
                                            <p:txEl>
                                              <p:pRg st="1" end="1"/>
                                            </p:txEl>
                                          </p:spTgt>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3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6867">
                                            <p:txEl>
                                              <p:pRg st="2" end="2"/>
                                            </p:txEl>
                                          </p:spTgt>
                                        </p:tgtEl>
                                        <p:attrNameLst>
                                          <p:attrName>style.visibility</p:attrName>
                                        </p:attrNameLst>
                                      </p:cBhvr>
                                      <p:to>
                                        <p:strVal val="visible"/>
                                      </p:to>
                                    </p:set>
                                    <p:animEffect transition="in" filter="fade">
                                      <p:cBhvr>
                                        <p:cTn id="21" dur="2000"/>
                                        <p:tgtEl>
                                          <p:spTgt spid="3686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6867">
                                            <p:txEl>
                                              <p:pRg st="3" end="3"/>
                                            </p:txEl>
                                          </p:spTgt>
                                        </p:tgtEl>
                                        <p:attrNameLst>
                                          <p:attrName>style.visibility</p:attrName>
                                        </p:attrNameLst>
                                      </p:cBhvr>
                                      <p:to>
                                        <p:strVal val="visible"/>
                                      </p:to>
                                    </p:set>
                                    <p:animEffect transition="in" filter="fade">
                                      <p:cBhvr>
                                        <p:cTn id="26" dur="2000"/>
                                        <p:tgtEl>
                                          <p:spTgt spid="36867">
                                            <p:txEl>
                                              <p:pRg st="3" end="3"/>
                                            </p:txEl>
                                          </p:spTgt>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3000"/>
                                        <p:tgtEl>
                                          <p:spTgt spid="7"/>
                                        </p:tgtEl>
                                      </p:cBhvr>
                                    </p:animEffect>
                                  </p:childTnLst>
                                </p:cTn>
                              </p:par>
                            </p:childTnLst>
                          </p:cTn>
                        </p:par>
                        <p:par>
                          <p:cTn id="31" fill="hold">
                            <p:stCondLst>
                              <p:cond delay="5000"/>
                            </p:stCondLst>
                            <p:childTnLst>
                              <p:par>
                                <p:cTn id="32" presetID="10"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7" name="Picture 9" descr="\\vie1fs1\user\Experts Days\Pictures\ThereforeED_010.jpg"/>
          <p:cNvPicPr>
            <a:picLocks noChangeAspect="1" noChangeArrowheads="1"/>
          </p:cNvPicPr>
          <p:nvPr/>
        </p:nvPicPr>
        <p:blipFill>
          <a:blip r:embed="rId3" cstate="print"/>
          <a:srcRect/>
          <a:stretch>
            <a:fillRect/>
          </a:stretch>
        </p:blipFill>
        <p:spPr bwMode="auto">
          <a:xfrm>
            <a:off x="4536325" y="1285860"/>
            <a:ext cx="4464832" cy="2975393"/>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Who is Therefore™?</a:t>
            </a:r>
            <a:endParaRPr lang="en-US" dirty="0"/>
          </a:p>
        </p:txBody>
      </p:sp>
      <p:sp>
        <p:nvSpPr>
          <p:cNvPr id="10" name="Content Placeholder 9"/>
          <p:cNvSpPr>
            <a:spLocks noGrp="1"/>
          </p:cNvSpPr>
          <p:nvPr>
            <p:ph idx="1"/>
          </p:nvPr>
        </p:nvSpPr>
        <p:spPr>
          <a:xfrm>
            <a:off x="214282" y="1571612"/>
            <a:ext cx="8229600" cy="4525963"/>
          </a:xfrm>
        </p:spPr>
        <p:txBody>
          <a:bodyPr/>
          <a:lstStyle/>
          <a:p>
            <a:r>
              <a:rPr lang="de-AT" dirty="0" smtClean="0"/>
              <a:t>Therefore™ is people</a:t>
            </a:r>
          </a:p>
          <a:p>
            <a:pPr lvl="1"/>
            <a:r>
              <a:rPr lang="de-AT" sz="2400" dirty="0" smtClean="0"/>
              <a:t>Our multi-national </a:t>
            </a:r>
            <a:r>
              <a:rPr lang="de-AT" sz="2400" dirty="0" err="1" smtClean="0"/>
              <a:t>team</a:t>
            </a:r>
            <a:endParaRPr lang="de-AT" sz="2400" dirty="0" smtClean="0"/>
          </a:p>
          <a:p>
            <a:pPr lvl="1"/>
            <a:r>
              <a:rPr lang="de-AT" sz="2400" dirty="0" smtClean="0"/>
              <a:t>Our </a:t>
            </a:r>
            <a:r>
              <a:rPr lang="de-AT" sz="2400" dirty="0" err="1" smtClean="0"/>
              <a:t>worldwide</a:t>
            </a:r>
            <a:r>
              <a:rPr lang="de-AT" sz="2400" dirty="0" smtClean="0"/>
              <a:t> </a:t>
            </a:r>
            <a:r>
              <a:rPr lang="de-AT" sz="2400" dirty="0" err="1" smtClean="0"/>
              <a:t>community</a:t>
            </a:r>
            <a:endParaRPr lang="de-AT" sz="2400" dirty="0" smtClean="0"/>
          </a:p>
          <a:p>
            <a:pPr lvl="1"/>
            <a:r>
              <a:rPr lang="de-AT" sz="2400" dirty="0" err="1" smtClean="0"/>
              <a:t>Our</a:t>
            </a:r>
            <a:r>
              <a:rPr lang="de-AT" sz="2400" dirty="0" smtClean="0"/>
              <a:t> </a:t>
            </a:r>
            <a:r>
              <a:rPr lang="de-AT" sz="2400" dirty="0" err="1" smtClean="0"/>
              <a:t>customers</a:t>
            </a:r>
            <a:endParaRPr lang="de-AT" sz="2400" dirty="0" smtClean="0"/>
          </a:p>
          <a:p>
            <a:endParaRPr lang="de-AT" dirty="0" smtClean="0"/>
          </a:p>
          <a:p>
            <a:endParaRPr lang="de-AT" dirty="0" smtClean="0"/>
          </a:p>
          <a:p>
            <a:endParaRPr lang="en-US" dirty="0"/>
          </a:p>
        </p:txBody>
      </p:sp>
      <p:pic>
        <p:nvPicPr>
          <p:cNvPr id="19" name="Picture 18" descr="People.png"/>
          <p:cNvPicPr>
            <a:picLocks noChangeAspect="1"/>
          </p:cNvPicPr>
          <p:nvPr/>
        </p:nvPicPr>
        <p:blipFill>
          <a:blip r:embed="rId4" cstate="print"/>
          <a:stretch>
            <a:fillRect/>
          </a:stretch>
        </p:blipFill>
        <p:spPr>
          <a:xfrm>
            <a:off x="928662" y="4500570"/>
            <a:ext cx="7041824" cy="185738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20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2057"/>
                                        </p:tgtEl>
                                        <p:attrNameLst>
                                          <p:attrName>style.visibility</p:attrName>
                                        </p:attrNameLst>
                                      </p:cBhvr>
                                      <p:to>
                                        <p:strVal val="visible"/>
                                      </p:to>
                                    </p:set>
                                    <p:animEffect transition="in" filter="fade">
                                      <p:cBhvr>
                                        <p:cTn id="20" dur="2000"/>
                                        <p:tgtEl>
                                          <p:spTgt spid="205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smtClean="0"/>
              <a:t>Therefore™ the facts:</a:t>
            </a:r>
            <a:endParaRPr lang="en-US" dirty="0"/>
          </a:p>
        </p:txBody>
      </p:sp>
      <p:sp>
        <p:nvSpPr>
          <p:cNvPr id="10" name="Content Placeholder 9"/>
          <p:cNvSpPr>
            <a:spLocks noGrp="1"/>
          </p:cNvSpPr>
          <p:nvPr>
            <p:ph idx="1"/>
          </p:nvPr>
        </p:nvSpPr>
        <p:spPr>
          <a:xfrm>
            <a:off x="428596" y="1571612"/>
            <a:ext cx="8229600" cy="4525963"/>
          </a:xfrm>
        </p:spPr>
        <p:txBody>
          <a:bodyPr/>
          <a:lstStyle/>
          <a:p>
            <a:r>
              <a:rPr lang="de-AT" dirty="0" smtClean="0"/>
              <a:t>R&amp;D company based in Moedling, Austria.</a:t>
            </a:r>
          </a:p>
          <a:p>
            <a:r>
              <a:rPr lang="de-AT" dirty="0" smtClean="0"/>
              <a:t>Information Management Software since </a:t>
            </a:r>
            <a:r>
              <a:rPr lang="de-AT" dirty="0" err="1" smtClean="0"/>
              <a:t>early</a:t>
            </a:r>
            <a:r>
              <a:rPr lang="de-AT" dirty="0" smtClean="0"/>
              <a:t> 1992.</a:t>
            </a:r>
          </a:p>
          <a:p>
            <a:endParaRPr lang="de-AT" dirty="0" smtClean="0"/>
          </a:p>
          <a:p>
            <a:endParaRPr lang="de-AT" dirty="0" smtClean="0"/>
          </a:p>
          <a:p>
            <a:endParaRPr lang="en-US" dirty="0"/>
          </a:p>
        </p:txBody>
      </p:sp>
      <p:pic>
        <p:nvPicPr>
          <p:cNvPr id="4" name="Picture 3" descr="IMG_0279.JPG"/>
          <p:cNvPicPr>
            <a:picLocks noChangeAspect="1"/>
          </p:cNvPicPr>
          <p:nvPr/>
        </p:nvPicPr>
        <p:blipFill>
          <a:blip r:embed="rId3" cstate="print">
            <a:lum bright="12000" contrast="33000"/>
          </a:blip>
          <a:stretch>
            <a:fillRect/>
          </a:stretch>
        </p:blipFill>
        <p:spPr>
          <a:xfrm>
            <a:off x="2000232" y="3357562"/>
            <a:ext cx="5334038" cy="3000396"/>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0" y="5715016"/>
            <a:ext cx="1643042" cy="928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ate Placeholder 1"/>
          <p:cNvSpPr>
            <a:spLocks noGrp="1"/>
          </p:cNvSpPr>
          <p:nvPr>
            <p:ph type="dt" sz="half" idx="10"/>
          </p:nvPr>
        </p:nvSpPr>
        <p:spPr/>
        <p:txBody>
          <a:bodyPr/>
          <a:lstStyle/>
          <a:p>
            <a:fld id="{006A8066-6057-47F2-90A4-FA5A89503E94}" type="datetime1">
              <a:rPr lang="fr-FR"/>
              <a:pPr/>
              <a:t>09/02/2010</a:t>
            </a:fld>
            <a:endParaRPr lang="en-US"/>
          </a:p>
        </p:txBody>
      </p:sp>
      <p:sp>
        <p:nvSpPr>
          <p:cNvPr id="44" name="Slide Number Placeholder 3"/>
          <p:cNvSpPr>
            <a:spLocks noGrp="1"/>
          </p:cNvSpPr>
          <p:nvPr>
            <p:ph type="sldNum" sz="quarter" idx="12"/>
          </p:nvPr>
        </p:nvSpPr>
        <p:spPr/>
        <p:txBody>
          <a:bodyPr/>
          <a:lstStyle/>
          <a:p>
            <a:fld id="{7996C544-2EBC-4E09-9BEE-A08212F0739C}" type="slidenum">
              <a:rPr lang="en-US"/>
              <a:pPr/>
              <a:t>8</a:t>
            </a:fld>
            <a:endParaRPr lang="en-US"/>
          </a:p>
        </p:txBody>
      </p:sp>
      <p:sp>
        <p:nvSpPr>
          <p:cNvPr id="751618" name="Title 1"/>
          <p:cNvSpPr>
            <a:spLocks noGrp="1"/>
          </p:cNvSpPr>
          <p:nvPr>
            <p:ph type="title" idx="4294967295"/>
          </p:nvPr>
        </p:nvSpPr>
        <p:spPr>
          <a:xfrm>
            <a:off x="960438" y="328613"/>
            <a:ext cx="7775575" cy="682625"/>
          </a:xfrm>
        </p:spPr>
        <p:txBody>
          <a:bodyPr lIns="91440" tIns="45720" rIns="91440" bIns="45720">
            <a:normAutofit fontScale="90000"/>
          </a:bodyPr>
          <a:lstStyle/>
          <a:p>
            <a:r>
              <a:rPr lang="fr-FR" dirty="0" smtClean="0"/>
              <a:t>Document Management </a:t>
            </a:r>
            <a:endParaRPr lang="fr-FR" dirty="0"/>
          </a:p>
        </p:txBody>
      </p:sp>
      <p:sp>
        <p:nvSpPr>
          <p:cNvPr id="9" name="Chevron 8"/>
          <p:cNvSpPr/>
          <p:nvPr/>
        </p:nvSpPr>
        <p:spPr>
          <a:xfrm>
            <a:off x="3071802" y="5286388"/>
            <a:ext cx="3213100" cy="857256"/>
          </a:xfrm>
          <a:prstGeom prst="chevron">
            <a:avLst/>
          </a:prstGeom>
          <a:solidFill>
            <a:srgbClr val="C00000"/>
          </a:solidFill>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anchor="ctr"/>
          <a:lstStyle/>
          <a:p>
            <a:endParaRPr lang="fr-FR" b="1" dirty="0">
              <a:solidFill>
                <a:schemeClr val="bg1"/>
              </a:solidFill>
              <a:latin typeface="DendaNew" pitchFamily="2" charset="0"/>
              <a:ea typeface="ＭＳ Ｐゴシック" pitchFamily="34" charset="-128"/>
            </a:endParaRPr>
          </a:p>
        </p:txBody>
      </p:sp>
      <p:sp>
        <p:nvSpPr>
          <p:cNvPr id="10" name="Chevron 9"/>
          <p:cNvSpPr/>
          <p:nvPr/>
        </p:nvSpPr>
        <p:spPr>
          <a:xfrm>
            <a:off x="4933950" y="2771775"/>
            <a:ext cx="2281256" cy="1774825"/>
          </a:xfrm>
          <a:prstGeom prst="chevron">
            <a:avLst/>
          </a:prstGeom>
          <a:solidFill>
            <a:srgbClr val="C00000"/>
          </a:solidFill>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anchor="ctr"/>
          <a:lstStyle/>
          <a:p>
            <a:r>
              <a:rPr lang="fr-FR" b="1" dirty="0">
                <a:solidFill>
                  <a:schemeClr val="bg1"/>
                </a:solidFill>
                <a:latin typeface="DendaNew" pitchFamily="2" charset="0"/>
                <a:ea typeface="ＭＳ Ｐゴシック" pitchFamily="34" charset="-128"/>
              </a:rPr>
              <a:t>    </a:t>
            </a:r>
          </a:p>
        </p:txBody>
      </p:sp>
      <p:sp>
        <p:nvSpPr>
          <p:cNvPr id="751621" name="Text Box 5"/>
          <p:cNvSpPr txBox="1">
            <a:spLocks noChangeArrowheads="1"/>
          </p:cNvSpPr>
          <p:nvPr/>
        </p:nvSpPr>
        <p:spPr bwMode="auto">
          <a:xfrm>
            <a:off x="714348" y="1785926"/>
            <a:ext cx="1000132" cy="400110"/>
          </a:xfrm>
          <a:prstGeom prst="rect">
            <a:avLst/>
          </a:prstGeom>
          <a:noFill/>
          <a:ln w="9525">
            <a:noFill/>
            <a:miter lim="800000"/>
            <a:headEnd/>
            <a:tailEnd/>
          </a:ln>
          <a:effectLst/>
        </p:spPr>
        <p:txBody>
          <a:bodyPr wrap="square">
            <a:spAutoFit/>
          </a:bodyPr>
          <a:lstStyle/>
          <a:p>
            <a:pPr>
              <a:spcBef>
                <a:spcPct val="50000"/>
              </a:spcBef>
            </a:pPr>
            <a:r>
              <a:rPr lang="fr-FR" sz="2000" b="1" dirty="0" smtClean="0">
                <a:solidFill>
                  <a:srgbClr val="B0DE08"/>
                </a:solidFill>
                <a:effectLst>
                  <a:outerShdw blurRad="38100" dist="38100" dir="2700000" algn="tl">
                    <a:srgbClr val="C0C0C0"/>
                  </a:outerShdw>
                </a:effectLst>
                <a:latin typeface="Arial" pitchFamily="34" charset="0"/>
                <a:ea typeface="ＭＳ Ｐゴシック" pitchFamily="34" charset="-128"/>
              </a:rPr>
              <a:t>INPUT</a:t>
            </a:r>
            <a:endParaRPr lang="fr-FR" sz="2000" b="1" dirty="0">
              <a:solidFill>
                <a:srgbClr val="B0DE08"/>
              </a:solidFill>
              <a:effectLst>
                <a:outerShdw blurRad="38100" dist="38100" dir="2700000" algn="tl">
                  <a:srgbClr val="C0C0C0"/>
                </a:outerShdw>
              </a:effectLst>
              <a:latin typeface="Arial" pitchFamily="34" charset="0"/>
              <a:ea typeface="ＭＳ Ｐゴシック" pitchFamily="34" charset="-128"/>
            </a:endParaRPr>
          </a:p>
        </p:txBody>
      </p:sp>
      <p:sp>
        <p:nvSpPr>
          <p:cNvPr id="751622" name="Text Box 6"/>
          <p:cNvSpPr txBox="1">
            <a:spLocks noChangeArrowheads="1"/>
          </p:cNvSpPr>
          <p:nvPr/>
        </p:nvSpPr>
        <p:spPr bwMode="auto">
          <a:xfrm>
            <a:off x="3286116" y="1714488"/>
            <a:ext cx="2443163" cy="707886"/>
          </a:xfrm>
          <a:prstGeom prst="rect">
            <a:avLst/>
          </a:prstGeom>
          <a:noFill/>
          <a:ln w="9525">
            <a:noFill/>
            <a:miter lim="800000"/>
            <a:headEnd/>
            <a:tailEnd/>
          </a:ln>
          <a:effectLst/>
        </p:spPr>
        <p:txBody>
          <a:bodyPr>
            <a:spAutoFit/>
          </a:bodyPr>
          <a:lstStyle/>
          <a:p>
            <a:pPr>
              <a:spcBef>
                <a:spcPct val="50000"/>
              </a:spcBef>
            </a:pPr>
            <a:r>
              <a:rPr lang="fr-FR" sz="2000" b="1" dirty="0" smtClean="0">
                <a:solidFill>
                  <a:srgbClr val="B0DE08"/>
                </a:solidFill>
                <a:effectLst>
                  <a:outerShdw blurRad="38100" dist="38100" dir="2700000" algn="tl">
                    <a:srgbClr val="C0C0C0"/>
                  </a:outerShdw>
                </a:effectLst>
                <a:latin typeface="Arial" pitchFamily="34" charset="0"/>
                <a:ea typeface="ＭＳ Ｐゴシック" pitchFamily="34" charset="-128"/>
              </a:rPr>
              <a:t>INFORMATION MANAGEMENT</a:t>
            </a:r>
            <a:endParaRPr lang="fr-FR" sz="2000" b="1" dirty="0">
              <a:solidFill>
                <a:srgbClr val="B0DE08"/>
              </a:solidFill>
              <a:effectLst>
                <a:outerShdw blurRad="38100" dist="38100" dir="2700000" algn="tl">
                  <a:srgbClr val="C0C0C0"/>
                </a:outerShdw>
              </a:effectLst>
              <a:latin typeface="Arial" pitchFamily="34" charset="0"/>
              <a:ea typeface="ＭＳ Ｐゴシック" pitchFamily="34" charset="-128"/>
            </a:endParaRPr>
          </a:p>
        </p:txBody>
      </p:sp>
      <p:sp>
        <p:nvSpPr>
          <p:cNvPr id="751623" name="Text Box 7"/>
          <p:cNvSpPr txBox="1">
            <a:spLocks noChangeArrowheads="1"/>
          </p:cNvSpPr>
          <p:nvPr/>
        </p:nvSpPr>
        <p:spPr bwMode="auto">
          <a:xfrm>
            <a:off x="7415250" y="1743006"/>
            <a:ext cx="1443030" cy="400110"/>
          </a:xfrm>
          <a:prstGeom prst="rect">
            <a:avLst/>
          </a:prstGeom>
          <a:noFill/>
          <a:ln w="9525">
            <a:noFill/>
            <a:miter lim="800000"/>
            <a:headEnd/>
            <a:tailEnd/>
          </a:ln>
          <a:effectLst/>
        </p:spPr>
        <p:txBody>
          <a:bodyPr wrap="square">
            <a:spAutoFit/>
          </a:bodyPr>
          <a:lstStyle/>
          <a:p>
            <a:pPr>
              <a:spcBef>
                <a:spcPct val="50000"/>
              </a:spcBef>
            </a:pPr>
            <a:r>
              <a:rPr lang="fr-FR" sz="2000" b="1" dirty="0" smtClean="0">
                <a:solidFill>
                  <a:srgbClr val="B0DE08"/>
                </a:solidFill>
                <a:effectLst>
                  <a:outerShdw blurRad="38100" dist="38100" dir="2700000" algn="tl">
                    <a:srgbClr val="C0C0C0"/>
                  </a:outerShdw>
                </a:effectLst>
                <a:latin typeface="Arial" pitchFamily="34" charset="0"/>
                <a:ea typeface="ＭＳ Ｐゴシック" pitchFamily="34" charset="-128"/>
              </a:rPr>
              <a:t>OUTPUT</a:t>
            </a:r>
            <a:endParaRPr lang="fr-FR" sz="2000" b="1" dirty="0">
              <a:solidFill>
                <a:srgbClr val="B0DE08"/>
              </a:solidFill>
              <a:effectLst>
                <a:outerShdw blurRad="38100" dist="38100" dir="2700000" algn="tl">
                  <a:srgbClr val="C0C0C0"/>
                </a:outerShdw>
              </a:effectLst>
              <a:latin typeface="Arial" pitchFamily="34" charset="0"/>
              <a:ea typeface="ＭＳ Ｐゴシック" pitchFamily="34" charset="-128"/>
            </a:endParaRPr>
          </a:p>
        </p:txBody>
      </p:sp>
      <p:pic>
        <p:nvPicPr>
          <p:cNvPr id="43" name="Picture 38" descr="Mail72dpi"/>
          <p:cNvPicPr>
            <a:picLocks noChangeAspect="1" noChangeArrowheads="1"/>
          </p:cNvPicPr>
          <p:nvPr/>
        </p:nvPicPr>
        <p:blipFill>
          <a:blip r:embed="rId3" cstate="print"/>
          <a:srcRect/>
          <a:stretch>
            <a:fillRect/>
          </a:stretch>
        </p:blipFill>
        <p:spPr bwMode="auto">
          <a:xfrm>
            <a:off x="457200" y="4538663"/>
            <a:ext cx="673100" cy="811212"/>
          </a:xfrm>
          <a:prstGeom prst="rect">
            <a:avLst/>
          </a:prstGeom>
          <a:noFill/>
          <a:ln w="9525">
            <a:noFill/>
            <a:miter lim="800000"/>
            <a:headEnd/>
            <a:tailEnd/>
          </a:ln>
        </p:spPr>
      </p:pic>
      <p:pic>
        <p:nvPicPr>
          <p:cNvPr id="49" name="Picture 5" descr="saplogo"/>
          <p:cNvPicPr>
            <a:picLocks noGrp="1" noChangeAspect="1" noChangeArrowheads="1"/>
          </p:cNvPicPr>
          <p:nvPr>
            <p:ph idx="4294967295"/>
          </p:nvPr>
        </p:nvPicPr>
        <p:blipFill>
          <a:blip r:embed="rId4" cstate="print"/>
          <a:srcRect/>
          <a:stretch>
            <a:fillRect/>
          </a:stretch>
        </p:blipFill>
        <p:spPr>
          <a:xfrm>
            <a:off x="1214438" y="5756275"/>
            <a:ext cx="695325" cy="342900"/>
          </a:xfrm>
          <a:effectLst>
            <a:outerShdw blurRad="50800" dist="38100" dir="2700000" algn="tl" rotWithShape="0">
              <a:prstClr val="black">
                <a:alpha val="40000"/>
              </a:prstClr>
            </a:outerShdw>
          </a:effectLst>
        </p:spPr>
      </p:pic>
      <p:pic>
        <p:nvPicPr>
          <p:cNvPr id="46" name="Picture 6" descr="http://tbn0.google.com/images?q=tbn:Jn0ltvinCX7xEM:http://shibby.kaywa.com/files/images/2006/6/mob76_1151654011.jpg">
            <a:hlinkClick r:id="rId5"/>
          </p:cNvPr>
          <p:cNvPicPr>
            <a:picLocks noChangeAspect="1" noChangeArrowheads="1"/>
          </p:cNvPicPr>
          <p:nvPr/>
        </p:nvPicPr>
        <p:blipFill>
          <a:blip r:embed="rId6" cstate="print"/>
          <a:srcRect/>
          <a:stretch>
            <a:fillRect/>
          </a:stretch>
        </p:blipFill>
        <p:spPr bwMode="auto">
          <a:xfrm>
            <a:off x="612775" y="3654425"/>
            <a:ext cx="739775" cy="633413"/>
          </a:xfrm>
          <a:prstGeom prst="rect">
            <a:avLst/>
          </a:prstGeom>
          <a:noFill/>
          <a:ln w="9525">
            <a:noFill/>
            <a:miter lim="800000"/>
            <a:headEnd/>
            <a:tailEnd/>
          </a:ln>
        </p:spPr>
      </p:pic>
      <p:pic>
        <p:nvPicPr>
          <p:cNvPr id="47" name="Picture 2" descr="http://tbn0.google.com/images?q=tbn:HjZIrDk5hdnpeM:http://www.nezihtinas.com/images/88.jpg">
            <a:hlinkClick r:id="rId7"/>
          </p:cNvPr>
          <p:cNvPicPr>
            <a:picLocks noChangeAspect="1" noChangeArrowheads="1"/>
          </p:cNvPicPr>
          <p:nvPr/>
        </p:nvPicPr>
        <p:blipFill>
          <a:blip r:embed="rId8" cstate="print"/>
          <a:srcRect t="28847" b="35097"/>
          <a:stretch>
            <a:fillRect/>
          </a:stretch>
        </p:blipFill>
        <p:spPr bwMode="auto">
          <a:xfrm>
            <a:off x="290513" y="5753100"/>
            <a:ext cx="812800" cy="29368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0" name="Picture 2"/>
          <p:cNvPicPr>
            <a:picLocks noChangeAspect="1" noChangeArrowheads="1"/>
          </p:cNvPicPr>
          <p:nvPr/>
        </p:nvPicPr>
        <p:blipFill>
          <a:blip r:embed="rId9" cstate="print"/>
          <a:srcRect/>
          <a:stretch>
            <a:fillRect/>
          </a:stretch>
        </p:blipFill>
        <p:spPr bwMode="auto">
          <a:xfrm>
            <a:off x="323850" y="5516563"/>
            <a:ext cx="992188" cy="192087"/>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3" name="Gruppieren 56"/>
          <p:cNvGrpSpPr>
            <a:grpSpLocks/>
          </p:cNvGrpSpPr>
          <p:nvPr/>
        </p:nvGrpSpPr>
        <p:grpSpPr bwMode="auto">
          <a:xfrm>
            <a:off x="1071563" y="4600575"/>
            <a:ext cx="766762" cy="571500"/>
            <a:chOff x="5857884" y="2071678"/>
            <a:chExt cx="981075" cy="714380"/>
          </a:xfrm>
        </p:grpSpPr>
        <p:pic>
          <p:nvPicPr>
            <p:cNvPr id="751631" name="Picture 4" descr="http://tbn0.google.com/images?q=tbn:vCT_88XQ10VSQM:http://www.csholding.fr/scanflowstore/LotusNotes.jpg">
              <a:hlinkClick r:id="rId10"/>
            </p:cNvPr>
            <p:cNvPicPr>
              <a:picLocks noChangeAspect="1" noChangeArrowheads="1"/>
            </p:cNvPicPr>
            <p:nvPr/>
          </p:nvPicPr>
          <p:blipFill>
            <a:blip r:embed="rId11" cstate="print"/>
            <a:srcRect/>
            <a:stretch>
              <a:fillRect/>
            </a:stretch>
          </p:blipFill>
          <p:spPr bwMode="auto">
            <a:xfrm>
              <a:off x="6000760" y="2428868"/>
              <a:ext cx="500733" cy="357190"/>
            </a:xfrm>
            <a:prstGeom prst="rect">
              <a:avLst/>
            </a:prstGeom>
            <a:noFill/>
            <a:ln w="9525">
              <a:noFill/>
              <a:miter lim="800000"/>
              <a:headEnd/>
              <a:tailEnd/>
            </a:ln>
          </p:spPr>
        </p:pic>
        <p:pic>
          <p:nvPicPr>
            <p:cNvPr id="751632" name="Picture 4" descr="http://tbn0.google.com/images?q=tbn:CFxEPxVIbu00xM:http://www.microsoft.com/austria/exchange/2007/images/logo_ExchangeServer2007.gif">
              <a:hlinkClick r:id="rId12"/>
            </p:cNvPr>
            <p:cNvPicPr>
              <a:picLocks noChangeAspect="1" noChangeArrowheads="1"/>
            </p:cNvPicPr>
            <p:nvPr/>
          </p:nvPicPr>
          <p:blipFill>
            <a:blip r:embed="rId13" cstate="print"/>
            <a:srcRect/>
            <a:stretch>
              <a:fillRect/>
            </a:stretch>
          </p:blipFill>
          <p:spPr bwMode="auto">
            <a:xfrm>
              <a:off x="5857884" y="2071678"/>
              <a:ext cx="981075" cy="266700"/>
            </a:xfrm>
            <a:prstGeom prst="rect">
              <a:avLst/>
            </a:prstGeom>
            <a:noFill/>
            <a:ln w="9525">
              <a:noFill/>
              <a:miter lim="800000"/>
              <a:headEnd/>
              <a:tailEnd/>
            </a:ln>
          </p:spPr>
        </p:pic>
      </p:grpSp>
      <p:pic>
        <p:nvPicPr>
          <p:cNvPr id="4" name="Picture 30" descr="88_284634"/>
          <p:cNvPicPr>
            <a:picLocks noChangeAspect="1" noChangeArrowheads="1"/>
          </p:cNvPicPr>
          <p:nvPr/>
        </p:nvPicPr>
        <p:blipFill>
          <a:blip r:embed="rId14" cstate="print"/>
          <a:srcRect/>
          <a:stretch>
            <a:fillRect/>
          </a:stretch>
        </p:blipFill>
        <p:spPr bwMode="auto">
          <a:xfrm>
            <a:off x="268288" y="2647950"/>
            <a:ext cx="1119187" cy="511175"/>
          </a:xfrm>
          <a:prstGeom prst="rect">
            <a:avLst/>
          </a:prstGeom>
          <a:noFill/>
          <a:ln w="9525">
            <a:noFill/>
            <a:miter lim="800000"/>
            <a:headEnd/>
            <a:tailEnd/>
          </a:ln>
        </p:spPr>
      </p:pic>
      <p:sp>
        <p:nvSpPr>
          <p:cNvPr id="58" name="Arc 57"/>
          <p:cNvSpPr>
            <a:spLocks/>
          </p:cNvSpPr>
          <p:nvPr/>
        </p:nvSpPr>
        <p:spPr bwMode="auto">
          <a:xfrm rot="10012630" flipV="1">
            <a:off x="2005013" y="5557838"/>
            <a:ext cx="1108075" cy="977900"/>
          </a:xfrm>
          <a:custGeom>
            <a:avLst/>
            <a:gdLst>
              <a:gd name="T0" fmla="*/ 886407 w 3694805"/>
              <a:gd name="T1" fmla="*/ 58323 h 799236"/>
              <a:gd name="T2" fmla="*/ 1847403 w 3694805"/>
              <a:gd name="T3" fmla="*/ 399618 h 799236"/>
              <a:gd name="T4" fmla="*/ 3287914 w 3694805"/>
              <a:gd name="T5" fmla="*/ 149421 h 799236"/>
              <a:gd name="T6" fmla="*/ 5898240 60000 65536"/>
              <a:gd name="T7" fmla="*/ 17694720 60000 65536"/>
              <a:gd name="T8" fmla="*/ 5898240 60000 65536"/>
              <a:gd name="T9" fmla="*/ 886407 w 3694805"/>
              <a:gd name="T10" fmla="*/ 0 h 799236"/>
              <a:gd name="T11" fmla="*/ 3287914 w 3694805"/>
              <a:gd name="T12" fmla="*/ 149421 h 799236"/>
            </a:gdLst>
            <a:ahLst/>
            <a:cxnLst>
              <a:cxn ang="T6">
                <a:pos x="T0" y="T1"/>
              </a:cxn>
              <a:cxn ang="T7">
                <a:pos x="T2" y="T3"/>
              </a:cxn>
              <a:cxn ang="T8">
                <a:pos x="T4" y="T5"/>
              </a:cxn>
            </a:cxnLst>
            <a:rect l="T9" t="T10" r="T11" b="T12"/>
            <a:pathLst>
              <a:path w="3694805" h="799236" stroke="0">
                <a:moveTo>
                  <a:pt x="886407" y="58323"/>
                </a:moveTo>
                <a:lnTo>
                  <a:pt x="886407" y="58323"/>
                </a:lnTo>
                <a:cubicBezTo>
                  <a:pt x="1175933" y="20177"/>
                  <a:pt x="1508400" y="-1"/>
                  <a:pt x="1847403" y="0"/>
                </a:cubicBezTo>
                <a:cubicBezTo>
                  <a:pt x="2407454" y="0"/>
                  <a:pt x="2937269" y="54956"/>
                  <a:pt x="3287913" y="149420"/>
                </a:cubicBezTo>
                <a:lnTo>
                  <a:pt x="1847403" y="399618"/>
                </a:lnTo>
                <a:close/>
              </a:path>
              <a:path w="3694805" h="799236" fill="none">
                <a:moveTo>
                  <a:pt x="886407" y="58323"/>
                </a:moveTo>
                <a:lnTo>
                  <a:pt x="886407" y="58323"/>
                </a:lnTo>
                <a:cubicBezTo>
                  <a:pt x="1175933" y="20177"/>
                  <a:pt x="1508400" y="-1"/>
                  <a:pt x="1847403" y="0"/>
                </a:cubicBezTo>
                <a:cubicBezTo>
                  <a:pt x="2407454" y="0"/>
                  <a:pt x="2937269" y="54956"/>
                  <a:pt x="3287913" y="149420"/>
                </a:cubicBezTo>
              </a:path>
            </a:pathLst>
          </a:custGeom>
          <a:noFill/>
          <a:ln w="38100" cap="flat" cmpd="sng" algn="ctr">
            <a:solidFill>
              <a:srgbClr val="A50021"/>
            </a:solidFill>
            <a:prstDash val="sysDash"/>
            <a:round/>
            <a:headEnd type="triangle" w="med" len="med"/>
            <a:tailEnd type="none" w="med" len="med"/>
          </a:ln>
        </p:spPr>
        <p:txBody>
          <a:bodyPr anchor="ctr"/>
          <a:lstStyle/>
          <a:p>
            <a:endParaRPr lang="en-US"/>
          </a:p>
        </p:txBody>
      </p:sp>
      <p:sp>
        <p:nvSpPr>
          <p:cNvPr id="2" name="Chevron 8"/>
          <p:cNvSpPr/>
          <p:nvPr/>
        </p:nvSpPr>
        <p:spPr>
          <a:xfrm>
            <a:off x="3357554" y="2786058"/>
            <a:ext cx="2357454" cy="1785950"/>
          </a:xfrm>
          <a:prstGeom prst="chevron">
            <a:avLst/>
          </a:prstGeom>
          <a:solidFill>
            <a:srgbClr val="C00000"/>
          </a:solidFill>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lIns="36000" tIns="36000" rIns="36000" bIns="36000" anchor="ctr">
            <a:normAutofit/>
          </a:bodyPr>
          <a:lstStyle/>
          <a:p>
            <a:endParaRPr lang="fr-FR" sz="2400" b="1" dirty="0">
              <a:solidFill>
                <a:schemeClr val="bg1"/>
              </a:solidFill>
              <a:latin typeface="DendaNew" pitchFamily="2" charset="0"/>
              <a:ea typeface="ＭＳ Ｐゴシック" pitchFamily="34" charset="-128"/>
            </a:endParaRPr>
          </a:p>
        </p:txBody>
      </p:sp>
      <p:sp>
        <p:nvSpPr>
          <p:cNvPr id="751641" name="AutoShape 25"/>
          <p:cNvSpPr>
            <a:spLocks noChangeArrowheads="1"/>
          </p:cNvSpPr>
          <p:nvPr/>
        </p:nvSpPr>
        <p:spPr bwMode="auto">
          <a:xfrm rot="5400000">
            <a:off x="4402931" y="4804569"/>
            <a:ext cx="566738" cy="381000"/>
          </a:xfrm>
          <a:prstGeom prst="leftRightArrow">
            <a:avLst>
              <a:gd name="adj1" fmla="val 50000"/>
              <a:gd name="adj2" fmla="val 29750"/>
            </a:avLst>
          </a:prstGeom>
          <a:solidFill>
            <a:srgbClr val="FFFF00"/>
          </a:solidFill>
          <a:ln w="9525" algn="ctr">
            <a:solidFill>
              <a:schemeClr val="tx1"/>
            </a:solidFill>
            <a:miter lim="800000"/>
            <a:headEnd/>
            <a:tailEnd/>
          </a:ln>
          <a:effectLst/>
        </p:spPr>
        <p:txBody>
          <a:bodyPr wrap="none" anchor="ctr"/>
          <a:lstStyle/>
          <a:p>
            <a:endParaRPr lang="en-US"/>
          </a:p>
        </p:txBody>
      </p:sp>
      <p:sp>
        <p:nvSpPr>
          <p:cNvPr id="5" name="Chevron 8"/>
          <p:cNvSpPr/>
          <p:nvPr/>
        </p:nvSpPr>
        <p:spPr bwMode="auto">
          <a:xfrm>
            <a:off x="1884473" y="2782888"/>
            <a:ext cx="2265765" cy="1754187"/>
          </a:xfrm>
          <a:prstGeom prst="chevron">
            <a:avLst/>
          </a:prstGeom>
          <a:solidFill>
            <a:srgbClr val="C00000"/>
          </a:solidFill>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lIns="36000" tIns="0" rIns="36000" bIns="0" anchor="ctr"/>
          <a:lstStyle/>
          <a:p>
            <a:r>
              <a:rPr lang="fr-FR" b="1" dirty="0">
                <a:solidFill>
                  <a:schemeClr val="bg1"/>
                </a:solidFill>
                <a:latin typeface="DendaNew" pitchFamily="2" charset="0"/>
                <a:ea typeface="ＭＳ Ｐゴシック" pitchFamily="34" charset="-128"/>
              </a:rPr>
              <a:t>   </a:t>
            </a:r>
            <a:endParaRPr lang="fr-FR" sz="2800" b="1" dirty="0">
              <a:solidFill>
                <a:schemeClr val="bg1"/>
              </a:solidFill>
              <a:latin typeface="DendaNew" pitchFamily="2" charset="0"/>
              <a:ea typeface="ＭＳ Ｐゴシック" pitchFamily="34" charset="-128"/>
            </a:endParaRPr>
          </a:p>
          <a:p>
            <a:endParaRPr lang="fr-FR" b="1" dirty="0">
              <a:solidFill>
                <a:schemeClr val="bg1"/>
              </a:solidFill>
              <a:latin typeface="DendaNew" pitchFamily="2" charset="0"/>
              <a:ea typeface="ＭＳ Ｐゴシック" pitchFamily="34" charset="-128"/>
            </a:endParaRPr>
          </a:p>
          <a:p>
            <a:r>
              <a:rPr lang="fr-FR" b="1" dirty="0">
                <a:solidFill>
                  <a:schemeClr val="bg1"/>
                </a:solidFill>
                <a:latin typeface="DendaNew" pitchFamily="2" charset="0"/>
                <a:ea typeface="ＭＳ Ｐゴシック" pitchFamily="34" charset="-128"/>
              </a:rPr>
              <a:t> </a:t>
            </a:r>
          </a:p>
        </p:txBody>
      </p:sp>
      <p:sp>
        <p:nvSpPr>
          <p:cNvPr id="8" name="Arc 57"/>
          <p:cNvSpPr>
            <a:spLocks/>
          </p:cNvSpPr>
          <p:nvPr/>
        </p:nvSpPr>
        <p:spPr bwMode="auto">
          <a:xfrm rot="11984462" flipV="1">
            <a:off x="1331133" y="3236510"/>
            <a:ext cx="1068387" cy="454025"/>
          </a:xfrm>
          <a:custGeom>
            <a:avLst/>
            <a:gdLst>
              <a:gd name="T0" fmla="*/ 886407 w 3694805"/>
              <a:gd name="T1" fmla="*/ 58323 h 799236"/>
              <a:gd name="T2" fmla="*/ 1847403 w 3694805"/>
              <a:gd name="T3" fmla="*/ 399618 h 799236"/>
              <a:gd name="T4" fmla="*/ 3287914 w 3694805"/>
              <a:gd name="T5" fmla="*/ 149421 h 799236"/>
              <a:gd name="T6" fmla="*/ 5898240 60000 65536"/>
              <a:gd name="T7" fmla="*/ 17694720 60000 65536"/>
              <a:gd name="T8" fmla="*/ 5898240 60000 65536"/>
              <a:gd name="T9" fmla="*/ 886407 w 3694805"/>
              <a:gd name="T10" fmla="*/ 0 h 799236"/>
              <a:gd name="T11" fmla="*/ 3287914 w 3694805"/>
              <a:gd name="T12" fmla="*/ 149421 h 799236"/>
            </a:gdLst>
            <a:ahLst/>
            <a:cxnLst>
              <a:cxn ang="T6">
                <a:pos x="T0" y="T1"/>
              </a:cxn>
              <a:cxn ang="T7">
                <a:pos x="T2" y="T3"/>
              </a:cxn>
              <a:cxn ang="T8">
                <a:pos x="T4" y="T5"/>
              </a:cxn>
            </a:cxnLst>
            <a:rect l="T9" t="T10" r="T11" b="T12"/>
            <a:pathLst>
              <a:path w="3694805" h="799236" stroke="0">
                <a:moveTo>
                  <a:pt x="886407" y="58323"/>
                </a:moveTo>
                <a:lnTo>
                  <a:pt x="886407" y="58323"/>
                </a:lnTo>
                <a:cubicBezTo>
                  <a:pt x="1175933" y="20177"/>
                  <a:pt x="1508400" y="-1"/>
                  <a:pt x="1847403" y="0"/>
                </a:cubicBezTo>
                <a:cubicBezTo>
                  <a:pt x="2407454" y="0"/>
                  <a:pt x="2937269" y="54956"/>
                  <a:pt x="3287913" y="149420"/>
                </a:cubicBezTo>
                <a:lnTo>
                  <a:pt x="1847403" y="399618"/>
                </a:lnTo>
                <a:close/>
              </a:path>
              <a:path w="3694805" h="799236" fill="none">
                <a:moveTo>
                  <a:pt x="886407" y="58323"/>
                </a:moveTo>
                <a:lnTo>
                  <a:pt x="886407" y="58323"/>
                </a:lnTo>
                <a:cubicBezTo>
                  <a:pt x="1175933" y="20177"/>
                  <a:pt x="1508400" y="-1"/>
                  <a:pt x="1847403" y="0"/>
                </a:cubicBezTo>
                <a:cubicBezTo>
                  <a:pt x="2407454" y="0"/>
                  <a:pt x="2937269" y="54956"/>
                  <a:pt x="3287913" y="149420"/>
                </a:cubicBezTo>
              </a:path>
            </a:pathLst>
          </a:custGeom>
          <a:noFill/>
          <a:ln w="38100" cap="flat" cmpd="sng" algn="ctr">
            <a:solidFill>
              <a:srgbClr val="A50021"/>
            </a:solidFill>
            <a:prstDash val="sysDash"/>
            <a:round/>
            <a:headEnd type="triangle" w="med" len="med"/>
            <a:tailEnd type="none" w="med" len="med"/>
          </a:ln>
        </p:spPr>
        <p:txBody>
          <a:bodyPr anchor="ctr"/>
          <a:lstStyle/>
          <a:p>
            <a:endParaRPr lang="en-US"/>
          </a:p>
        </p:txBody>
      </p:sp>
      <p:grpSp>
        <p:nvGrpSpPr>
          <p:cNvPr id="16" name="Group 41"/>
          <p:cNvGrpSpPr>
            <a:grpSpLocks/>
          </p:cNvGrpSpPr>
          <p:nvPr/>
        </p:nvGrpSpPr>
        <p:grpSpPr bwMode="auto">
          <a:xfrm>
            <a:off x="6429411" y="2786058"/>
            <a:ext cx="2715330" cy="1754187"/>
            <a:chOff x="4140" y="1509"/>
            <a:chExt cx="1355" cy="1105"/>
          </a:xfrm>
        </p:grpSpPr>
        <p:sp>
          <p:nvSpPr>
            <p:cNvPr id="12" name="Chevron 8"/>
            <p:cNvSpPr/>
            <p:nvPr/>
          </p:nvSpPr>
          <p:spPr>
            <a:xfrm>
              <a:off x="4140" y="1509"/>
              <a:ext cx="1193" cy="1105"/>
            </a:xfrm>
            <a:prstGeom prst="chevron">
              <a:avLst/>
            </a:prstGeom>
            <a:solidFill>
              <a:srgbClr val="C00000"/>
            </a:solidFill>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anchor="ctr"/>
            <a:lstStyle/>
            <a:p>
              <a:endParaRPr lang="fr-FR" b="1">
                <a:solidFill>
                  <a:schemeClr val="bg1"/>
                </a:solidFill>
                <a:latin typeface="DendaNew" pitchFamily="2" charset="0"/>
                <a:ea typeface="ＭＳ Ｐゴシック" pitchFamily="34" charset="-128"/>
              </a:endParaRPr>
            </a:p>
            <a:p>
              <a:endParaRPr lang="fr-FR" b="1">
                <a:solidFill>
                  <a:schemeClr val="bg1"/>
                </a:solidFill>
                <a:latin typeface="DendaNew" pitchFamily="2" charset="0"/>
                <a:ea typeface="ＭＳ Ｐゴシック" pitchFamily="34" charset="-128"/>
              </a:endParaRPr>
            </a:p>
            <a:p>
              <a:endParaRPr lang="fr-FR" b="1">
                <a:solidFill>
                  <a:schemeClr val="bg1"/>
                </a:solidFill>
                <a:latin typeface="DendaNew" pitchFamily="2" charset="0"/>
                <a:ea typeface="ＭＳ Ｐゴシック" pitchFamily="34" charset="-128"/>
              </a:endParaRPr>
            </a:p>
            <a:p>
              <a:endParaRPr lang="fr-FR" b="1">
                <a:solidFill>
                  <a:schemeClr val="bg1"/>
                </a:solidFill>
                <a:latin typeface="DendaNew" pitchFamily="2" charset="0"/>
                <a:ea typeface="ＭＳ Ｐゴシック" pitchFamily="34" charset="-128"/>
              </a:endParaRPr>
            </a:p>
            <a:p>
              <a:r>
                <a:rPr lang="fr-FR" b="1">
                  <a:solidFill>
                    <a:schemeClr val="bg1"/>
                  </a:solidFill>
                  <a:latin typeface="DendaNew" pitchFamily="2" charset="0"/>
                  <a:ea typeface="ＭＳ Ｐゴシック" pitchFamily="34" charset="-128"/>
                </a:rPr>
                <a:t> </a:t>
              </a:r>
            </a:p>
          </p:txBody>
        </p:sp>
        <p:sp>
          <p:nvSpPr>
            <p:cNvPr id="40" name="Text Box 22"/>
            <p:cNvSpPr txBox="1">
              <a:spLocks noChangeArrowheads="1"/>
            </p:cNvSpPr>
            <p:nvPr/>
          </p:nvSpPr>
          <p:spPr bwMode="auto">
            <a:xfrm>
              <a:off x="4496" y="2094"/>
              <a:ext cx="999" cy="231"/>
            </a:xfrm>
            <a:prstGeom prst="rect">
              <a:avLst/>
            </a:prstGeom>
            <a:solidFill>
              <a:schemeClr val="bg1">
                <a:alpha val="0"/>
              </a:schemeClr>
            </a:solidFill>
            <a:ln w="9525" algn="ctr">
              <a:noFill/>
              <a:miter lim="800000"/>
              <a:headEnd/>
              <a:tailEnd/>
            </a:ln>
          </p:spPr>
          <p:txBody>
            <a:bodyPr>
              <a:spAutoFit/>
            </a:bodyPr>
            <a:lstStyle/>
            <a:p>
              <a:pPr>
                <a:spcBef>
                  <a:spcPct val="50000"/>
                </a:spcBef>
              </a:pPr>
              <a:r>
                <a:rPr lang="fr-FR" b="1" dirty="0" smtClean="0">
                  <a:solidFill>
                    <a:schemeClr val="bg1"/>
                  </a:solidFill>
                  <a:latin typeface="Tahoma" pitchFamily="34" charset="0"/>
                  <a:ea typeface="Tahoma" pitchFamily="34" charset="0"/>
                  <a:cs typeface="Tahoma" pitchFamily="34" charset="0"/>
                </a:rPr>
                <a:t>ARCHIVE</a:t>
              </a:r>
              <a:r>
                <a:rPr lang="fr-FR" sz="1800" b="1" dirty="0" smtClean="0">
                  <a:solidFill>
                    <a:schemeClr val="bg1"/>
                  </a:solidFill>
                  <a:latin typeface="Tahoma" pitchFamily="34" charset="0"/>
                  <a:ea typeface="Tahoma" pitchFamily="34" charset="0"/>
                  <a:cs typeface="Tahoma" pitchFamily="34" charset="0"/>
                </a:rPr>
                <a:t> </a:t>
              </a:r>
              <a:endParaRPr lang="fr-FR" sz="1800" b="1" dirty="0">
                <a:solidFill>
                  <a:schemeClr val="bg1"/>
                </a:solidFill>
                <a:latin typeface="Tahoma" pitchFamily="34" charset="0"/>
                <a:ea typeface="Tahoma" pitchFamily="34" charset="0"/>
                <a:cs typeface="Tahoma" pitchFamily="34" charset="0"/>
              </a:endParaRPr>
            </a:p>
          </p:txBody>
        </p:sp>
      </p:grpSp>
      <p:grpSp>
        <p:nvGrpSpPr>
          <p:cNvPr id="17" name="Gruppieren 56"/>
          <p:cNvGrpSpPr>
            <a:grpSpLocks/>
          </p:cNvGrpSpPr>
          <p:nvPr/>
        </p:nvGrpSpPr>
        <p:grpSpPr bwMode="auto">
          <a:xfrm>
            <a:off x="8164513" y="2206625"/>
            <a:ext cx="766762" cy="571500"/>
            <a:chOff x="5857884" y="2071678"/>
            <a:chExt cx="981075" cy="714380"/>
          </a:xfrm>
        </p:grpSpPr>
        <p:pic>
          <p:nvPicPr>
            <p:cNvPr id="751644" name="Picture 4" descr="http://tbn0.google.com/images?q=tbn:vCT_88XQ10VSQM:http://www.csholding.fr/scanflowstore/LotusNotes.jpg">
              <a:hlinkClick r:id="rId10"/>
            </p:cNvPr>
            <p:cNvPicPr>
              <a:picLocks noChangeAspect="1" noChangeArrowheads="1"/>
            </p:cNvPicPr>
            <p:nvPr/>
          </p:nvPicPr>
          <p:blipFill>
            <a:blip r:embed="rId11" cstate="print"/>
            <a:srcRect/>
            <a:stretch>
              <a:fillRect/>
            </a:stretch>
          </p:blipFill>
          <p:spPr bwMode="auto">
            <a:xfrm>
              <a:off x="6000760" y="2428868"/>
              <a:ext cx="500733" cy="357190"/>
            </a:xfrm>
            <a:prstGeom prst="rect">
              <a:avLst/>
            </a:prstGeom>
            <a:noFill/>
            <a:ln w="9525">
              <a:noFill/>
              <a:miter lim="800000"/>
              <a:headEnd/>
              <a:tailEnd/>
            </a:ln>
          </p:spPr>
        </p:pic>
        <p:pic>
          <p:nvPicPr>
            <p:cNvPr id="751645" name="Picture 4" descr="http://tbn0.google.com/images?q=tbn:CFxEPxVIbu00xM:http://www.microsoft.com/austria/exchange/2007/images/logo_ExchangeServer2007.gif">
              <a:hlinkClick r:id="rId12"/>
            </p:cNvPr>
            <p:cNvPicPr>
              <a:picLocks noChangeAspect="1" noChangeArrowheads="1"/>
            </p:cNvPicPr>
            <p:nvPr/>
          </p:nvPicPr>
          <p:blipFill>
            <a:blip r:embed="rId13" cstate="print"/>
            <a:srcRect/>
            <a:stretch>
              <a:fillRect/>
            </a:stretch>
          </p:blipFill>
          <p:spPr bwMode="auto">
            <a:xfrm>
              <a:off x="5857884" y="2071678"/>
              <a:ext cx="981075" cy="266700"/>
            </a:xfrm>
            <a:prstGeom prst="rect">
              <a:avLst/>
            </a:prstGeom>
            <a:noFill/>
            <a:ln w="9525">
              <a:noFill/>
              <a:miter lim="800000"/>
              <a:headEnd/>
              <a:tailEnd/>
            </a:ln>
          </p:spPr>
        </p:pic>
      </p:grpSp>
      <p:sp>
        <p:nvSpPr>
          <p:cNvPr id="48" name="Parallelogram 47"/>
          <p:cNvSpPr/>
          <p:nvPr/>
        </p:nvSpPr>
        <p:spPr>
          <a:xfrm>
            <a:off x="1785918" y="3714752"/>
            <a:ext cx="2357454" cy="857256"/>
          </a:xfrm>
          <a:prstGeom prst="parallelogram">
            <a:avLst>
              <a:gd name="adj" fmla="val 10654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c 57"/>
          <p:cNvSpPr>
            <a:spLocks/>
          </p:cNvSpPr>
          <p:nvPr/>
        </p:nvSpPr>
        <p:spPr bwMode="auto">
          <a:xfrm rot="10800000">
            <a:off x="1257300" y="3592513"/>
            <a:ext cx="2698750" cy="388937"/>
          </a:xfrm>
          <a:custGeom>
            <a:avLst/>
            <a:gdLst>
              <a:gd name="T0" fmla="*/ 886407 w 3694805"/>
              <a:gd name="T1" fmla="*/ 58323 h 799236"/>
              <a:gd name="T2" fmla="*/ 1847403 w 3694805"/>
              <a:gd name="T3" fmla="*/ 399618 h 799236"/>
              <a:gd name="T4" fmla="*/ 3287914 w 3694805"/>
              <a:gd name="T5" fmla="*/ 149421 h 799236"/>
              <a:gd name="T6" fmla="*/ 5898240 60000 65536"/>
              <a:gd name="T7" fmla="*/ 17694720 60000 65536"/>
              <a:gd name="T8" fmla="*/ 5898240 60000 65536"/>
              <a:gd name="T9" fmla="*/ 886407 w 3694805"/>
              <a:gd name="T10" fmla="*/ 0 h 799236"/>
              <a:gd name="T11" fmla="*/ 3287914 w 3694805"/>
              <a:gd name="T12" fmla="*/ 149421 h 799236"/>
            </a:gdLst>
            <a:ahLst/>
            <a:cxnLst>
              <a:cxn ang="T6">
                <a:pos x="T0" y="T1"/>
              </a:cxn>
              <a:cxn ang="T7">
                <a:pos x="T2" y="T3"/>
              </a:cxn>
              <a:cxn ang="T8">
                <a:pos x="T4" y="T5"/>
              </a:cxn>
            </a:cxnLst>
            <a:rect l="T9" t="T10" r="T11" b="T12"/>
            <a:pathLst>
              <a:path w="3694805" h="799236" stroke="0">
                <a:moveTo>
                  <a:pt x="886407" y="58323"/>
                </a:moveTo>
                <a:lnTo>
                  <a:pt x="886407" y="58323"/>
                </a:lnTo>
                <a:cubicBezTo>
                  <a:pt x="1175933" y="20177"/>
                  <a:pt x="1508400" y="-1"/>
                  <a:pt x="1847403" y="0"/>
                </a:cubicBezTo>
                <a:cubicBezTo>
                  <a:pt x="2407454" y="0"/>
                  <a:pt x="2937269" y="54956"/>
                  <a:pt x="3287913" y="149420"/>
                </a:cubicBezTo>
                <a:lnTo>
                  <a:pt x="1847403" y="399618"/>
                </a:lnTo>
                <a:close/>
              </a:path>
              <a:path w="3694805" h="799236" fill="none">
                <a:moveTo>
                  <a:pt x="886407" y="58323"/>
                </a:moveTo>
                <a:lnTo>
                  <a:pt x="886407" y="58323"/>
                </a:lnTo>
                <a:cubicBezTo>
                  <a:pt x="1175933" y="20177"/>
                  <a:pt x="1508400" y="-1"/>
                  <a:pt x="1847403" y="0"/>
                </a:cubicBezTo>
                <a:cubicBezTo>
                  <a:pt x="2407454" y="0"/>
                  <a:pt x="2937269" y="54956"/>
                  <a:pt x="3287913" y="149420"/>
                </a:cubicBezTo>
              </a:path>
            </a:pathLst>
          </a:custGeom>
          <a:noFill/>
          <a:ln w="38100" cap="flat" cmpd="sng" algn="ctr">
            <a:solidFill>
              <a:srgbClr val="A50021"/>
            </a:solidFill>
            <a:prstDash val="sysDash"/>
            <a:round/>
            <a:headEnd type="triangle" w="med" len="med"/>
            <a:tailEnd type="none" w="med" len="med"/>
          </a:ln>
        </p:spPr>
        <p:txBody>
          <a:bodyPr anchor="ctr"/>
          <a:lstStyle/>
          <a:p>
            <a:endParaRPr lang="en-US"/>
          </a:p>
        </p:txBody>
      </p:sp>
      <p:sp>
        <p:nvSpPr>
          <p:cNvPr id="11" name="Arc 57"/>
          <p:cNvSpPr>
            <a:spLocks/>
          </p:cNvSpPr>
          <p:nvPr/>
        </p:nvSpPr>
        <p:spPr bwMode="auto">
          <a:xfrm rot="8846425" flipV="1">
            <a:off x="1754188" y="4578350"/>
            <a:ext cx="2536825" cy="1536700"/>
          </a:xfrm>
          <a:custGeom>
            <a:avLst/>
            <a:gdLst>
              <a:gd name="T0" fmla="*/ 886407 w 3694805"/>
              <a:gd name="T1" fmla="*/ 58323 h 799236"/>
              <a:gd name="T2" fmla="*/ 1847403 w 3694805"/>
              <a:gd name="T3" fmla="*/ 399618 h 799236"/>
              <a:gd name="T4" fmla="*/ 3287914 w 3694805"/>
              <a:gd name="T5" fmla="*/ 149421 h 799236"/>
              <a:gd name="T6" fmla="*/ 5898240 60000 65536"/>
              <a:gd name="T7" fmla="*/ 17694720 60000 65536"/>
              <a:gd name="T8" fmla="*/ 5898240 60000 65536"/>
              <a:gd name="T9" fmla="*/ 886407 w 3694805"/>
              <a:gd name="T10" fmla="*/ 0 h 799236"/>
              <a:gd name="T11" fmla="*/ 3287914 w 3694805"/>
              <a:gd name="T12" fmla="*/ 149421 h 799236"/>
            </a:gdLst>
            <a:ahLst/>
            <a:cxnLst>
              <a:cxn ang="T6">
                <a:pos x="T0" y="T1"/>
              </a:cxn>
              <a:cxn ang="T7">
                <a:pos x="T2" y="T3"/>
              </a:cxn>
              <a:cxn ang="T8">
                <a:pos x="T4" y="T5"/>
              </a:cxn>
            </a:cxnLst>
            <a:rect l="T9" t="T10" r="T11" b="T12"/>
            <a:pathLst>
              <a:path w="3694805" h="799236" stroke="0">
                <a:moveTo>
                  <a:pt x="886407" y="58323"/>
                </a:moveTo>
                <a:lnTo>
                  <a:pt x="886407" y="58323"/>
                </a:lnTo>
                <a:cubicBezTo>
                  <a:pt x="1175933" y="20177"/>
                  <a:pt x="1508400" y="-1"/>
                  <a:pt x="1847403" y="0"/>
                </a:cubicBezTo>
                <a:cubicBezTo>
                  <a:pt x="2407454" y="0"/>
                  <a:pt x="2937269" y="54956"/>
                  <a:pt x="3287913" y="149420"/>
                </a:cubicBezTo>
                <a:lnTo>
                  <a:pt x="1847403" y="399618"/>
                </a:lnTo>
                <a:close/>
              </a:path>
              <a:path w="3694805" h="799236" fill="none">
                <a:moveTo>
                  <a:pt x="886407" y="58323"/>
                </a:moveTo>
                <a:lnTo>
                  <a:pt x="886407" y="58323"/>
                </a:lnTo>
                <a:cubicBezTo>
                  <a:pt x="1175933" y="20177"/>
                  <a:pt x="1508400" y="-1"/>
                  <a:pt x="1847403" y="0"/>
                </a:cubicBezTo>
                <a:cubicBezTo>
                  <a:pt x="2407454" y="0"/>
                  <a:pt x="2937269" y="54956"/>
                  <a:pt x="3287913" y="149420"/>
                </a:cubicBezTo>
              </a:path>
            </a:pathLst>
          </a:custGeom>
          <a:noFill/>
          <a:ln w="38100" cap="flat" cmpd="sng" algn="ctr">
            <a:solidFill>
              <a:srgbClr val="A50021"/>
            </a:solidFill>
            <a:prstDash val="sysDash"/>
            <a:round/>
            <a:headEnd type="triangle" w="med" len="med"/>
            <a:tailEnd type="none" w="med" len="med"/>
          </a:ln>
        </p:spPr>
        <p:txBody>
          <a:bodyPr anchor="ctr"/>
          <a:lstStyle/>
          <a:p>
            <a:endParaRPr lang="en-US"/>
          </a:p>
        </p:txBody>
      </p:sp>
      <p:sp>
        <p:nvSpPr>
          <p:cNvPr id="7" name="Arc 57"/>
          <p:cNvSpPr>
            <a:spLocks/>
          </p:cNvSpPr>
          <p:nvPr/>
        </p:nvSpPr>
        <p:spPr bwMode="auto">
          <a:xfrm rot="9659721" flipV="1">
            <a:off x="1760619" y="4338596"/>
            <a:ext cx="1844675" cy="592137"/>
          </a:xfrm>
          <a:custGeom>
            <a:avLst/>
            <a:gdLst>
              <a:gd name="T0" fmla="*/ 886407 w 3694805"/>
              <a:gd name="T1" fmla="*/ 58323 h 799236"/>
              <a:gd name="T2" fmla="*/ 1847403 w 3694805"/>
              <a:gd name="T3" fmla="*/ 399618 h 799236"/>
              <a:gd name="T4" fmla="*/ 3287914 w 3694805"/>
              <a:gd name="T5" fmla="*/ 149421 h 799236"/>
              <a:gd name="T6" fmla="*/ 5898240 60000 65536"/>
              <a:gd name="T7" fmla="*/ 17694720 60000 65536"/>
              <a:gd name="T8" fmla="*/ 5898240 60000 65536"/>
              <a:gd name="T9" fmla="*/ 886407 w 3694805"/>
              <a:gd name="T10" fmla="*/ 0 h 799236"/>
              <a:gd name="T11" fmla="*/ 3287914 w 3694805"/>
              <a:gd name="T12" fmla="*/ 149421 h 799236"/>
            </a:gdLst>
            <a:ahLst/>
            <a:cxnLst>
              <a:cxn ang="T6">
                <a:pos x="T0" y="T1"/>
              </a:cxn>
              <a:cxn ang="T7">
                <a:pos x="T2" y="T3"/>
              </a:cxn>
              <a:cxn ang="T8">
                <a:pos x="T4" y="T5"/>
              </a:cxn>
            </a:cxnLst>
            <a:rect l="T9" t="T10" r="T11" b="T12"/>
            <a:pathLst>
              <a:path w="3694805" h="799236" stroke="0">
                <a:moveTo>
                  <a:pt x="886407" y="58323"/>
                </a:moveTo>
                <a:lnTo>
                  <a:pt x="886407" y="58323"/>
                </a:lnTo>
                <a:cubicBezTo>
                  <a:pt x="1175933" y="20177"/>
                  <a:pt x="1508400" y="-1"/>
                  <a:pt x="1847403" y="0"/>
                </a:cubicBezTo>
                <a:cubicBezTo>
                  <a:pt x="2407454" y="0"/>
                  <a:pt x="2937269" y="54956"/>
                  <a:pt x="3287913" y="149420"/>
                </a:cubicBezTo>
                <a:lnTo>
                  <a:pt x="1847403" y="399618"/>
                </a:lnTo>
                <a:close/>
              </a:path>
              <a:path w="3694805" h="799236" fill="none">
                <a:moveTo>
                  <a:pt x="886407" y="58323"/>
                </a:moveTo>
                <a:lnTo>
                  <a:pt x="886407" y="58323"/>
                </a:lnTo>
                <a:cubicBezTo>
                  <a:pt x="1175933" y="20177"/>
                  <a:pt x="1508400" y="-1"/>
                  <a:pt x="1847403" y="0"/>
                </a:cubicBezTo>
                <a:cubicBezTo>
                  <a:pt x="2407454" y="0"/>
                  <a:pt x="2937269" y="54956"/>
                  <a:pt x="3287913" y="149420"/>
                </a:cubicBezTo>
              </a:path>
            </a:pathLst>
          </a:custGeom>
          <a:noFill/>
          <a:ln w="38100" cap="flat" cmpd="sng" algn="ctr">
            <a:solidFill>
              <a:srgbClr val="A50021"/>
            </a:solidFill>
            <a:prstDash val="sysDash"/>
            <a:round/>
            <a:headEnd type="triangle" w="med" len="med"/>
            <a:tailEnd type="none" w="med" len="med"/>
          </a:ln>
        </p:spPr>
        <p:txBody>
          <a:bodyPr anchor="ctr"/>
          <a:lstStyle/>
          <a:p>
            <a:endParaRPr lang="en-US"/>
          </a:p>
        </p:txBody>
      </p:sp>
      <p:sp>
        <p:nvSpPr>
          <p:cNvPr id="51" name="TextBox 50"/>
          <p:cNvSpPr txBox="1"/>
          <p:nvPr/>
        </p:nvSpPr>
        <p:spPr>
          <a:xfrm>
            <a:off x="2714612" y="3059668"/>
            <a:ext cx="928694" cy="369332"/>
          </a:xfrm>
          <a:prstGeom prst="rect">
            <a:avLst/>
          </a:prstGeom>
          <a:noFill/>
        </p:spPr>
        <p:txBody>
          <a:bodyPr wrap="square" rtlCol="0">
            <a:spAutoFit/>
          </a:bodyPr>
          <a:lstStyle/>
          <a:p>
            <a:r>
              <a:rPr lang="fr-FR" b="1" dirty="0" smtClean="0">
                <a:solidFill>
                  <a:schemeClr val="bg1"/>
                </a:solidFill>
                <a:latin typeface="Tahoma" pitchFamily="34" charset="0"/>
                <a:ea typeface="Tahoma" pitchFamily="34" charset="0"/>
                <a:cs typeface="Tahoma" pitchFamily="34" charset="0"/>
              </a:rPr>
              <a:t>SCAN</a:t>
            </a:r>
            <a:endParaRPr lang="en-US" b="1" dirty="0">
              <a:solidFill>
                <a:schemeClr val="bg1"/>
              </a:solidFill>
              <a:latin typeface="Tahoma" pitchFamily="34" charset="0"/>
              <a:ea typeface="Tahoma" pitchFamily="34" charset="0"/>
              <a:cs typeface="Tahoma" pitchFamily="34" charset="0"/>
            </a:endParaRPr>
          </a:p>
        </p:txBody>
      </p:sp>
      <p:sp>
        <p:nvSpPr>
          <p:cNvPr id="52" name="TextBox 51"/>
          <p:cNvSpPr txBox="1"/>
          <p:nvPr/>
        </p:nvSpPr>
        <p:spPr>
          <a:xfrm>
            <a:off x="4286248" y="3488296"/>
            <a:ext cx="1357322" cy="369332"/>
          </a:xfrm>
          <a:prstGeom prst="rect">
            <a:avLst/>
          </a:prstGeom>
          <a:noFill/>
        </p:spPr>
        <p:txBody>
          <a:bodyPr wrap="square" rtlCol="0">
            <a:spAutoFit/>
          </a:bodyPr>
          <a:lstStyle/>
          <a:p>
            <a:r>
              <a:rPr lang="fr-FR" b="1" dirty="0" smtClean="0">
                <a:solidFill>
                  <a:schemeClr val="bg1"/>
                </a:solidFill>
                <a:latin typeface="Tahoma" pitchFamily="34" charset="0"/>
                <a:ea typeface="Tahoma" pitchFamily="34" charset="0"/>
                <a:cs typeface="Tahoma" pitchFamily="34" charset="0"/>
              </a:rPr>
              <a:t>CAPTURE</a:t>
            </a:r>
            <a:endParaRPr lang="en-US" b="1" dirty="0">
              <a:solidFill>
                <a:schemeClr val="bg1"/>
              </a:solidFill>
              <a:latin typeface="Tahoma" pitchFamily="34" charset="0"/>
              <a:ea typeface="Tahoma" pitchFamily="34" charset="0"/>
              <a:cs typeface="Tahoma" pitchFamily="34" charset="0"/>
            </a:endParaRPr>
          </a:p>
        </p:txBody>
      </p:sp>
      <p:sp>
        <p:nvSpPr>
          <p:cNvPr id="53" name="TextBox 52"/>
          <p:cNvSpPr txBox="1"/>
          <p:nvPr/>
        </p:nvSpPr>
        <p:spPr>
          <a:xfrm>
            <a:off x="5715008" y="3071810"/>
            <a:ext cx="1357322" cy="369332"/>
          </a:xfrm>
          <a:prstGeom prst="rect">
            <a:avLst/>
          </a:prstGeom>
          <a:noFill/>
        </p:spPr>
        <p:txBody>
          <a:bodyPr wrap="square" rtlCol="0">
            <a:spAutoFit/>
          </a:bodyPr>
          <a:lstStyle/>
          <a:p>
            <a:r>
              <a:rPr lang="fr-FR" b="1" dirty="0" smtClean="0">
                <a:solidFill>
                  <a:schemeClr val="bg1"/>
                </a:solidFill>
                <a:latin typeface="Tahoma" pitchFamily="34" charset="0"/>
                <a:ea typeface="Tahoma" pitchFamily="34" charset="0"/>
                <a:cs typeface="Tahoma" pitchFamily="34" charset="0"/>
              </a:rPr>
              <a:t>SHARE</a:t>
            </a:r>
            <a:endParaRPr lang="en-US" b="1" dirty="0">
              <a:solidFill>
                <a:schemeClr val="bg1"/>
              </a:solidFill>
              <a:latin typeface="Tahoma" pitchFamily="34" charset="0"/>
              <a:ea typeface="Tahoma" pitchFamily="34" charset="0"/>
              <a:cs typeface="Tahoma" pitchFamily="34" charset="0"/>
            </a:endParaRPr>
          </a:p>
        </p:txBody>
      </p:sp>
      <p:sp>
        <p:nvSpPr>
          <p:cNvPr id="54" name="TextBox 53"/>
          <p:cNvSpPr txBox="1"/>
          <p:nvPr/>
        </p:nvSpPr>
        <p:spPr>
          <a:xfrm>
            <a:off x="5715008" y="3714752"/>
            <a:ext cx="1357322" cy="369332"/>
          </a:xfrm>
          <a:prstGeom prst="rect">
            <a:avLst/>
          </a:prstGeom>
          <a:noFill/>
        </p:spPr>
        <p:txBody>
          <a:bodyPr wrap="square" rtlCol="0">
            <a:spAutoFit/>
          </a:bodyPr>
          <a:lstStyle/>
          <a:p>
            <a:r>
              <a:rPr lang="fr-FR" b="1" dirty="0" smtClean="0">
                <a:solidFill>
                  <a:schemeClr val="bg1"/>
                </a:solidFill>
                <a:latin typeface="Tahoma" pitchFamily="34" charset="0"/>
                <a:ea typeface="Tahoma" pitchFamily="34" charset="0"/>
                <a:cs typeface="Tahoma" pitchFamily="34" charset="0"/>
              </a:rPr>
              <a:t>MANAGE</a:t>
            </a:r>
            <a:endParaRPr lang="en-US" b="1" dirty="0">
              <a:solidFill>
                <a:schemeClr val="bg1"/>
              </a:solidFill>
              <a:latin typeface="Tahoma" pitchFamily="34" charset="0"/>
              <a:ea typeface="Tahoma" pitchFamily="34" charset="0"/>
              <a:cs typeface="Tahoma" pitchFamily="34" charset="0"/>
            </a:endParaRPr>
          </a:p>
        </p:txBody>
      </p:sp>
      <p:sp>
        <p:nvSpPr>
          <p:cNvPr id="55" name="TextBox 54"/>
          <p:cNvSpPr txBox="1"/>
          <p:nvPr/>
        </p:nvSpPr>
        <p:spPr>
          <a:xfrm>
            <a:off x="5857884" y="3357562"/>
            <a:ext cx="1357322" cy="369332"/>
          </a:xfrm>
          <a:prstGeom prst="rect">
            <a:avLst/>
          </a:prstGeom>
          <a:noFill/>
        </p:spPr>
        <p:txBody>
          <a:bodyPr wrap="square" rtlCol="0">
            <a:spAutoFit/>
          </a:bodyPr>
          <a:lstStyle/>
          <a:p>
            <a:r>
              <a:rPr lang="fr-FR" b="1" dirty="0" smtClean="0">
                <a:solidFill>
                  <a:schemeClr val="bg1"/>
                </a:solidFill>
                <a:latin typeface="Tahoma" pitchFamily="34" charset="0"/>
                <a:ea typeface="Tahoma" pitchFamily="34" charset="0"/>
                <a:cs typeface="Tahoma" pitchFamily="34" charset="0"/>
              </a:rPr>
              <a:t>     &amp;</a:t>
            </a:r>
            <a:endParaRPr lang="en-US" b="1" dirty="0">
              <a:solidFill>
                <a:schemeClr val="bg1"/>
              </a:solidFill>
              <a:latin typeface="Tahoma" pitchFamily="34" charset="0"/>
              <a:ea typeface="Tahoma" pitchFamily="34" charset="0"/>
              <a:cs typeface="Tahoma" pitchFamily="34" charset="0"/>
            </a:endParaRPr>
          </a:p>
        </p:txBody>
      </p:sp>
      <p:sp>
        <p:nvSpPr>
          <p:cNvPr id="57" name="Parallelogram 56"/>
          <p:cNvSpPr/>
          <p:nvPr/>
        </p:nvSpPr>
        <p:spPr>
          <a:xfrm rot="2735636">
            <a:off x="6432016" y="2606973"/>
            <a:ext cx="2411770" cy="1221016"/>
          </a:xfrm>
          <a:prstGeom prst="parallelogram">
            <a:avLst>
              <a:gd name="adj" fmla="val 988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1624" name="Picture 8" descr="15_C7065i_EU_Front_1PDS_PD_FIN_shad"/>
          <p:cNvPicPr>
            <a:picLocks noChangeAspect="1" noChangeArrowheads="1"/>
          </p:cNvPicPr>
          <p:nvPr/>
        </p:nvPicPr>
        <p:blipFill>
          <a:blip r:embed="rId15" cstate="print"/>
          <a:srcRect/>
          <a:stretch>
            <a:fillRect/>
          </a:stretch>
        </p:blipFill>
        <p:spPr bwMode="auto">
          <a:xfrm>
            <a:off x="7974013" y="2870200"/>
            <a:ext cx="1027112" cy="769938"/>
          </a:xfrm>
          <a:prstGeom prst="rect">
            <a:avLst/>
          </a:prstGeom>
          <a:noFill/>
        </p:spPr>
      </p:pic>
      <p:pic>
        <p:nvPicPr>
          <p:cNvPr id="14" name="Picture 38" descr="Mail72dpi"/>
          <p:cNvPicPr>
            <a:picLocks noChangeAspect="1" noChangeArrowheads="1"/>
          </p:cNvPicPr>
          <p:nvPr/>
        </p:nvPicPr>
        <p:blipFill>
          <a:blip r:embed="rId3" cstate="print"/>
          <a:srcRect/>
          <a:stretch>
            <a:fillRect/>
          </a:stretch>
        </p:blipFill>
        <p:spPr bwMode="auto">
          <a:xfrm>
            <a:off x="7537450" y="2085975"/>
            <a:ext cx="673100" cy="811213"/>
          </a:xfrm>
          <a:prstGeom prst="rect">
            <a:avLst/>
          </a:prstGeom>
          <a:noFill/>
          <a:ln w="9525">
            <a:noFill/>
            <a:miter lim="800000"/>
            <a:headEnd/>
            <a:tailEnd/>
          </a:ln>
        </p:spPr>
      </p:pic>
      <p:sp>
        <p:nvSpPr>
          <p:cNvPr id="13" name="Arc 25"/>
          <p:cNvSpPr>
            <a:spLocks/>
          </p:cNvSpPr>
          <p:nvPr/>
        </p:nvSpPr>
        <p:spPr bwMode="auto">
          <a:xfrm rot="9829802" flipH="1" flipV="1">
            <a:off x="6807277" y="3311629"/>
            <a:ext cx="1255712" cy="327025"/>
          </a:xfrm>
          <a:custGeom>
            <a:avLst/>
            <a:gdLst>
              <a:gd name="T0" fmla="*/ 1250227 w 4004848"/>
              <a:gd name="T1" fmla="*/ 29266 h 799236"/>
              <a:gd name="T2" fmla="*/ 2002424 w 4004848"/>
              <a:gd name="T3" fmla="*/ 399618 h 799236"/>
              <a:gd name="T4" fmla="*/ 3897152 w 4004848"/>
              <a:gd name="T5" fmla="*/ 270329 h 799236"/>
              <a:gd name="T6" fmla="*/ 5898240 60000 65536"/>
              <a:gd name="T7" fmla="*/ 17694720 60000 65536"/>
              <a:gd name="T8" fmla="*/ 5898240 60000 65536"/>
              <a:gd name="T9" fmla="*/ 1250227 w 4004848"/>
              <a:gd name="T10" fmla="*/ 0 h 799236"/>
              <a:gd name="T11" fmla="*/ 3897152 w 4004848"/>
              <a:gd name="T12" fmla="*/ 270329 h 799236"/>
            </a:gdLst>
            <a:ahLst/>
            <a:cxnLst>
              <a:cxn ang="T6">
                <a:pos x="T0" y="T1"/>
              </a:cxn>
              <a:cxn ang="T7">
                <a:pos x="T2" y="T3"/>
              </a:cxn>
              <a:cxn ang="T8">
                <a:pos x="T4" y="T5"/>
              </a:cxn>
            </a:cxnLst>
            <a:rect l="T9" t="T10" r="T11" b="T12"/>
            <a:pathLst>
              <a:path w="4004848" h="799236" stroke="0">
                <a:moveTo>
                  <a:pt x="1250227" y="29266"/>
                </a:moveTo>
                <a:lnTo>
                  <a:pt x="1250227" y="29266"/>
                </a:lnTo>
                <a:cubicBezTo>
                  <a:pt x="1489179" y="9937"/>
                  <a:pt x="1744588" y="-1"/>
                  <a:pt x="2002424" y="0"/>
                </a:cubicBezTo>
                <a:cubicBezTo>
                  <a:pt x="2858650" y="0"/>
                  <a:pt x="3620136" y="108644"/>
                  <a:pt x="3897152" y="270328"/>
                </a:cubicBezTo>
                <a:lnTo>
                  <a:pt x="2002424" y="399618"/>
                </a:lnTo>
                <a:close/>
              </a:path>
              <a:path w="4004848" h="799236" fill="none">
                <a:moveTo>
                  <a:pt x="1250227" y="29266"/>
                </a:moveTo>
                <a:lnTo>
                  <a:pt x="1250227" y="29266"/>
                </a:lnTo>
                <a:cubicBezTo>
                  <a:pt x="1489179" y="9937"/>
                  <a:pt x="1744588" y="-1"/>
                  <a:pt x="2002424" y="0"/>
                </a:cubicBezTo>
                <a:cubicBezTo>
                  <a:pt x="2858650" y="0"/>
                  <a:pt x="3620136" y="108644"/>
                  <a:pt x="3897152" y="270328"/>
                </a:cubicBezTo>
              </a:path>
            </a:pathLst>
          </a:custGeom>
          <a:noFill/>
          <a:ln w="38100" cap="flat" cmpd="sng" algn="ctr">
            <a:solidFill>
              <a:srgbClr val="FFC000"/>
            </a:solidFill>
            <a:prstDash val="sysDash"/>
            <a:round/>
            <a:headEnd/>
            <a:tailEnd type="triangle" w="med" len="med"/>
          </a:ln>
        </p:spPr>
        <p:txBody>
          <a:bodyPr anchor="ctr"/>
          <a:lstStyle/>
          <a:p>
            <a:endParaRPr lang="en-US"/>
          </a:p>
        </p:txBody>
      </p:sp>
      <p:sp>
        <p:nvSpPr>
          <p:cNvPr id="26" name="Arc 25"/>
          <p:cNvSpPr>
            <a:spLocks/>
          </p:cNvSpPr>
          <p:nvPr/>
        </p:nvSpPr>
        <p:spPr bwMode="auto">
          <a:xfrm rot="8021173" flipH="1" flipV="1">
            <a:off x="6483264" y="2654550"/>
            <a:ext cx="1325562" cy="715963"/>
          </a:xfrm>
          <a:custGeom>
            <a:avLst/>
            <a:gdLst>
              <a:gd name="T0" fmla="*/ 1250227 w 4004848"/>
              <a:gd name="T1" fmla="*/ 29266 h 799236"/>
              <a:gd name="T2" fmla="*/ 2002424 w 4004848"/>
              <a:gd name="T3" fmla="*/ 399618 h 799236"/>
              <a:gd name="T4" fmla="*/ 3897152 w 4004848"/>
              <a:gd name="T5" fmla="*/ 270329 h 799236"/>
              <a:gd name="T6" fmla="*/ 5898240 60000 65536"/>
              <a:gd name="T7" fmla="*/ 17694720 60000 65536"/>
              <a:gd name="T8" fmla="*/ 5898240 60000 65536"/>
              <a:gd name="T9" fmla="*/ 1250227 w 4004848"/>
              <a:gd name="T10" fmla="*/ 0 h 799236"/>
              <a:gd name="T11" fmla="*/ 3897152 w 4004848"/>
              <a:gd name="T12" fmla="*/ 270329 h 799236"/>
            </a:gdLst>
            <a:ahLst/>
            <a:cxnLst>
              <a:cxn ang="T6">
                <a:pos x="T0" y="T1"/>
              </a:cxn>
              <a:cxn ang="T7">
                <a:pos x="T2" y="T3"/>
              </a:cxn>
              <a:cxn ang="T8">
                <a:pos x="T4" y="T5"/>
              </a:cxn>
            </a:cxnLst>
            <a:rect l="T9" t="T10" r="T11" b="T12"/>
            <a:pathLst>
              <a:path w="4004848" h="799236" stroke="0">
                <a:moveTo>
                  <a:pt x="1250227" y="29266"/>
                </a:moveTo>
                <a:lnTo>
                  <a:pt x="1250227" y="29266"/>
                </a:lnTo>
                <a:cubicBezTo>
                  <a:pt x="1489179" y="9937"/>
                  <a:pt x="1744588" y="-1"/>
                  <a:pt x="2002424" y="0"/>
                </a:cubicBezTo>
                <a:cubicBezTo>
                  <a:pt x="2858650" y="0"/>
                  <a:pt x="3620136" y="108644"/>
                  <a:pt x="3897152" y="270328"/>
                </a:cubicBezTo>
                <a:lnTo>
                  <a:pt x="2002424" y="399618"/>
                </a:lnTo>
                <a:close/>
              </a:path>
              <a:path w="4004848" h="799236" fill="none">
                <a:moveTo>
                  <a:pt x="1250227" y="29266"/>
                </a:moveTo>
                <a:lnTo>
                  <a:pt x="1250227" y="29266"/>
                </a:lnTo>
                <a:cubicBezTo>
                  <a:pt x="1489179" y="9937"/>
                  <a:pt x="1744588" y="-1"/>
                  <a:pt x="2002424" y="0"/>
                </a:cubicBezTo>
                <a:cubicBezTo>
                  <a:pt x="2858650" y="0"/>
                  <a:pt x="3620136" y="108644"/>
                  <a:pt x="3897152" y="270328"/>
                </a:cubicBezTo>
              </a:path>
            </a:pathLst>
          </a:custGeom>
          <a:noFill/>
          <a:ln w="38100" cap="flat" cmpd="sng" algn="ctr">
            <a:solidFill>
              <a:srgbClr val="FFC000"/>
            </a:solidFill>
            <a:prstDash val="sysDash"/>
            <a:round/>
            <a:headEnd/>
            <a:tailEnd type="triangle" w="med" len="med"/>
          </a:ln>
        </p:spPr>
        <p:txBody>
          <a:bodyPr anchor="ctr"/>
          <a:lstStyle/>
          <a:p>
            <a:endParaRPr lang="en-US"/>
          </a:p>
        </p:txBody>
      </p:sp>
      <p:sp>
        <p:nvSpPr>
          <p:cNvPr id="60" name="TextBox 59"/>
          <p:cNvSpPr txBox="1"/>
          <p:nvPr/>
        </p:nvSpPr>
        <p:spPr>
          <a:xfrm>
            <a:off x="3571868" y="5429264"/>
            <a:ext cx="2357454" cy="646331"/>
          </a:xfrm>
          <a:prstGeom prst="rect">
            <a:avLst/>
          </a:prstGeom>
          <a:noFill/>
        </p:spPr>
        <p:txBody>
          <a:bodyPr wrap="square" rtlCol="0">
            <a:spAutoFit/>
          </a:bodyPr>
          <a:lstStyle/>
          <a:p>
            <a:r>
              <a:rPr lang="fr-FR" b="1" dirty="0" smtClean="0">
                <a:solidFill>
                  <a:schemeClr val="bg1"/>
                </a:solidFill>
                <a:latin typeface="Tahoma" pitchFamily="34" charset="0"/>
                <a:ea typeface="Tahoma" pitchFamily="34" charset="0"/>
                <a:cs typeface="Tahoma" pitchFamily="34" charset="0"/>
              </a:rPr>
              <a:t>TRANSACTIONAL PRINTING</a:t>
            </a:r>
            <a:endParaRPr lang="en-US" b="1" dirty="0">
              <a:solidFill>
                <a:schemeClr val="bg1"/>
              </a:solidFill>
              <a:latin typeface="Tahoma" pitchFamily="34" charset="0"/>
              <a:ea typeface="Tahoma" pitchFamily="34" charset="0"/>
              <a:cs typeface="Tahoma" pitchFamily="34" charset="0"/>
            </a:endParaRPr>
          </a:p>
        </p:txBody>
      </p:sp>
      <p:pic>
        <p:nvPicPr>
          <p:cNvPr id="61" name="Picture 60"/>
          <p:cNvPicPr>
            <a:picLocks noChangeAspect="1" noChangeArrowheads="1"/>
          </p:cNvPicPr>
          <p:nvPr/>
        </p:nvPicPr>
        <p:blipFill>
          <a:blip r:embed="rId16" cstate="print"/>
          <a:srcRect/>
          <a:stretch>
            <a:fillRect/>
          </a:stretch>
        </p:blipFill>
        <p:spPr bwMode="auto">
          <a:xfrm>
            <a:off x="5286380" y="4143380"/>
            <a:ext cx="1056697" cy="347421"/>
          </a:xfrm>
          <a:prstGeom prst="rect">
            <a:avLst/>
          </a:prstGeom>
          <a:noFill/>
          <a:ln w="9525">
            <a:noFill/>
            <a:miter lim="800000"/>
            <a:headEnd/>
            <a:tailEnd/>
          </a:ln>
        </p:spPr>
      </p:pic>
      <p:pic>
        <p:nvPicPr>
          <p:cNvPr id="62" name="Picture 14"/>
          <p:cNvPicPr>
            <a:picLocks noChangeAspect="1" noChangeArrowheads="1"/>
          </p:cNvPicPr>
          <p:nvPr/>
        </p:nvPicPr>
        <p:blipFill>
          <a:blip r:embed="rId17" cstate="print"/>
          <a:srcRect/>
          <a:stretch>
            <a:fillRect/>
          </a:stretch>
        </p:blipFill>
        <p:spPr bwMode="auto">
          <a:xfrm>
            <a:off x="4071934" y="4071942"/>
            <a:ext cx="665162" cy="498475"/>
          </a:xfrm>
          <a:prstGeom prst="rect">
            <a:avLst/>
          </a:prstGeom>
          <a:noFill/>
          <a:ln w="9525" algn="ctr">
            <a:noFill/>
            <a:miter lim="800000"/>
            <a:headEnd/>
            <a:tailEnd/>
          </a:ln>
          <a:effectLst/>
        </p:spPr>
      </p:pic>
      <p:pic>
        <p:nvPicPr>
          <p:cNvPr id="63" name="Picture 62"/>
          <p:cNvPicPr>
            <a:picLocks noChangeAspect="1" noChangeArrowheads="1"/>
          </p:cNvPicPr>
          <p:nvPr/>
        </p:nvPicPr>
        <p:blipFill>
          <a:blip r:embed="rId16" cstate="print"/>
          <a:srcRect/>
          <a:stretch>
            <a:fillRect/>
          </a:stretch>
        </p:blipFill>
        <p:spPr bwMode="auto">
          <a:xfrm>
            <a:off x="6929454" y="4153149"/>
            <a:ext cx="1056697" cy="34742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down)">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down)">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down)">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down)">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wipe(down)">
                                      <p:cBhvr>
                                        <p:cTn id="52" dur="500"/>
                                        <p:tgtEl>
                                          <p:spTgt spid="4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down)">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wipe(down)">
                                      <p:cBhvr>
                                        <p:cTn id="62" dur="500"/>
                                        <p:tgtEl>
                                          <p:spTgt spid="5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wipe(down)">
                                      <p:cBhvr>
                                        <p:cTn id="67" dur="500"/>
                                        <p:tgtEl>
                                          <p:spTgt spid="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wipe(down)">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751641"/>
                                        </p:tgtEl>
                                        <p:attrNameLst>
                                          <p:attrName>style.visibility</p:attrName>
                                        </p:attrNameLst>
                                      </p:cBhvr>
                                      <p:to>
                                        <p:strVal val="visible"/>
                                      </p:to>
                                    </p:set>
                                    <p:animEffect transition="in" filter="wipe(down)">
                                      <p:cBhvr>
                                        <p:cTn id="77" dur="500"/>
                                        <p:tgtEl>
                                          <p:spTgt spid="75164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wipe(down)">
                                      <p:cBhvr>
                                        <p:cTn id="82" dur="500"/>
                                        <p:tgtEl>
                                          <p:spTgt spid="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wipe(down)">
                                      <p:cBhvr>
                                        <p:cTn id="87" dur="500"/>
                                        <p:tgtEl>
                                          <p:spTgt spid="26"/>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wipe(down)">
                                      <p:cBhvr>
                                        <p:cTn id="92" dur="500"/>
                                        <p:tgtEl>
                                          <p:spTgt spid="1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wipe(down)">
                                      <p:cBhvr>
                                        <p:cTn id="97" dur="500"/>
                                        <p:tgtEl>
                                          <p:spTgt spid="14"/>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17"/>
                                        </p:tgtEl>
                                        <p:attrNameLst>
                                          <p:attrName>style.visibility</p:attrName>
                                        </p:attrNameLst>
                                      </p:cBhvr>
                                      <p:to>
                                        <p:strVal val="visible"/>
                                      </p:to>
                                    </p:set>
                                    <p:animEffect transition="in" filter="wipe(down)">
                                      <p:cBhvr>
                                        <p:cTn id="102" dur="500"/>
                                        <p:tgtEl>
                                          <p:spTgt spid="17"/>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751624"/>
                                        </p:tgtEl>
                                        <p:attrNameLst>
                                          <p:attrName>style.visibility</p:attrName>
                                        </p:attrNameLst>
                                      </p:cBhvr>
                                      <p:to>
                                        <p:strVal val="visible"/>
                                      </p:to>
                                    </p:set>
                                    <p:animEffect transition="in" filter="wipe(down)">
                                      <p:cBhvr>
                                        <p:cTn id="107" dur="500"/>
                                        <p:tgtEl>
                                          <p:spTgt spid="751624"/>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nodeType="clickEffect">
                                  <p:stCondLst>
                                    <p:cond delay="0"/>
                                  </p:stCondLst>
                                  <p:childTnLst>
                                    <p:set>
                                      <p:cBhvr>
                                        <p:cTn id="111" dur="1" fill="hold">
                                          <p:stCondLst>
                                            <p:cond delay="0"/>
                                          </p:stCondLst>
                                        </p:cTn>
                                        <p:tgtEl>
                                          <p:spTgt spid="16"/>
                                        </p:tgtEl>
                                        <p:attrNameLst>
                                          <p:attrName>style.visibility</p:attrName>
                                        </p:attrNameLst>
                                      </p:cBhvr>
                                      <p:to>
                                        <p:strVal val="visible"/>
                                      </p:to>
                                    </p:set>
                                    <p:animEffect transition="in" filter="wipe(down)">
                                      <p:cBhvr>
                                        <p:cTn id="112" dur="500"/>
                                        <p:tgtEl>
                                          <p:spTgt spid="16"/>
                                        </p:tgtEl>
                                      </p:cBhvr>
                                    </p:animEffect>
                                  </p:childTnLst>
                                </p:cTn>
                              </p:par>
                              <p:par>
                                <p:cTn id="113" presetID="10" presetClass="entr" presetSubtype="0" fill="hold" nodeType="withEffect">
                                  <p:stCondLst>
                                    <p:cond delay="0"/>
                                  </p:stCondLst>
                                  <p:childTnLst>
                                    <p:set>
                                      <p:cBhvr>
                                        <p:cTn id="114" dur="1" fill="hold">
                                          <p:stCondLst>
                                            <p:cond delay="0"/>
                                          </p:stCondLst>
                                        </p:cTn>
                                        <p:tgtEl>
                                          <p:spTgt spid="62"/>
                                        </p:tgtEl>
                                        <p:attrNameLst>
                                          <p:attrName>style.visibility</p:attrName>
                                        </p:attrNameLst>
                                      </p:cBhvr>
                                      <p:to>
                                        <p:strVal val="visible"/>
                                      </p:to>
                                    </p:set>
                                    <p:animEffect transition="in" filter="fade">
                                      <p:cBhvr>
                                        <p:cTn id="11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58" grpId="0" animBg="1"/>
      <p:bldP spid="2" grpId="0" animBg="1"/>
      <p:bldP spid="751641" grpId="0" animBg="1"/>
      <p:bldP spid="8" grpId="0" animBg="1"/>
      <p:bldP spid="6" grpId="0" animBg="1"/>
      <p:bldP spid="11" grpId="0" animBg="1"/>
      <p:bldP spid="7" grpId="0" animBg="1"/>
      <p:bldP spid="13"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fld id="{DE2645F0-E6B3-47A9-A7D3-2AA90FF78F56}" type="datetime1">
              <a:rPr lang="fr-FR"/>
              <a:pPr/>
              <a:t>09/02/2010</a:t>
            </a:fld>
            <a:endParaRPr lang="en-US"/>
          </a:p>
        </p:txBody>
      </p:sp>
      <p:sp>
        <p:nvSpPr>
          <p:cNvPr id="9" name="Footer Placeholder 4"/>
          <p:cNvSpPr>
            <a:spLocks noGrp="1"/>
          </p:cNvSpPr>
          <p:nvPr>
            <p:ph type="ftr" sz="quarter" idx="11"/>
          </p:nvPr>
        </p:nvSpPr>
        <p:spPr/>
        <p:txBody>
          <a:bodyPr/>
          <a:lstStyle/>
          <a:p>
            <a:r>
              <a:rPr lang="en-US"/>
              <a:t>La Gestion Documentaire chez Canon</a:t>
            </a:r>
          </a:p>
        </p:txBody>
      </p:sp>
      <p:sp>
        <p:nvSpPr>
          <p:cNvPr id="10" name="Slide Number Placeholder 5"/>
          <p:cNvSpPr>
            <a:spLocks noGrp="1"/>
          </p:cNvSpPr>
          <p:nvPr>
            <p:ph type="sldNum" sz="quarter" idx="12"/>
          </p:nvPr>
        </p:nvSpPr>
        <p:spPr/>
        <p:txBody>
          <a:bodyPr/>
          <a:lstStyle/>
          <a:p>
            <a:fld id="{E885E814-2052-40D2-888D-795960CB763C}" type="slidenum">
              <a:rPr lang="en-US"/>
              <a:pPr/>
              <a:t>9</a:t>
            </a:fld>
            <a:endParaRPr lang="en-US"/>
          </a:p>
        </p:txBody>
      </p:sp>
      <p:sp>
        <p:nvSpPr>
          <p:cNvPr id="845826" name="Rectangle 2"/>
          <p:cNvSpPr>
            <a:spLocks noGrp="1" noChangeArrowheads="1"/>
          </p:cNvSpPr>
          <p:nvPr>
            <p:ph type="title"/>
          </p:nvPr>
        </p:nvSpPr>
        <p:spPr>
          <a:xfrm>
            <a:off x="1058863" y="200025"/>
            <a:ext cx="7564437" cy="787400"/>
          </a:xfrm>
        </p:spPr>
        <p:txBody>
          <a:bodyPr/>
          <a:lstStyle/>
          <a:p>
            <a:r>
              <a:rPr lang="fr-FR" dirty="0" smtClean="0"/>
              <a:t>6</a:t>
            </a:r>
            <a:r>
              <a:rPr lang="fr-FR" dirty="0" smtClean="0"/>
              <a:t> </a:t>
            </a:r>
            <a:r>
              <a:rPr lang="fr-FR" dirty="0" err="1" smtClean="0"/>
              <a:t>key</a:t>
            </a:r>
            <a:r>
              <a:rPr lang="fr-FR" dirty="0" smtClean="0"/>
              <a:t> issues</a:t>
            </a:r>
            <a:endParaRPr lang="fr-FR" dirty="0"/>
          </a:p>
        </p:txBody>
      </p:sp>
      <p:sp>
        <p:nvSpPr>
          <p:cNvPr id="845827" name="AutoShape 3"/>
          <p:cNvSpPr>
            <a:spLocks noChangeArrowheads="1"/>
          </p:cNvSpPr>
          <p:nvPr/>
        </p:nvSpPr>
        <p:spPr bwMode="auto">
          <a:xfrm>
            <a:off x="500034" y="1285860"/>
            <a:ext cx="4202112" cy="1638300"/>
          </a:xfrm>
          <a:prstGeom prst="roundRect">
            <a:avLst>
              <a:gd name="adj" fmla="val 16667"/>
            </a:avLst>
          </a:prstGeom>
          <a:solidFill>
            <a:srgbClr val="FFFF00"/>
          </a:solidFill>
          <a:ln w="9525">
            <a:noFill/>
            <a:round/>
            <a:headEnd/>
            <a:tailEnd/>
          </a:ln>
          <a:effectLst>
            <a:outerShdw dist="35921" dir="2700000" algn="ctr" rotWithShape="0">
              <a:srgbClr val="808080"/>
            </a:outerShdw>
          </a:effectLst>
        </p:spPr>
        <p:txBody>
          <a:bodyPr wrap="square" anchor="ctr"/>
          <a:lstStyle/>
          <a:p>
            <a:pPr algn="l"/>
            <a:r>
              <a:rPr lang="fr-FR" b="1" dirty="0" smtClean="0"/>
              <a:t>FINANCIAL</a:t>
            </a:r>
            <a:r>
              <a:rPr lang="fr-FR" dirty="0"/>
              <a:t/>
            </a:r>
            <a:br>
              <a:rPr lang="fr-FR" dirty="0"/>
            </a:br>
            <a:r>
              <a:rPr lang="fr-FR" dirty="0"/>
              <a:t>- </a:t>
            </a:r>
            <a:r>
              <a:rPr lang="fr-FR" dirty="0" err="1" smtClean="0"/>
              <a:t>Lack</a:t>
            </a:r>
            <a:r>
              <a:rPr lang="fr-FR" dirty="0" smtClean="0"/>
              <a:t> of </a:t>
            </a:r>
            <a:r>
              <a:rPr lang="fr-FR" dirty="0" err="1" smtClean="0"/>
              <a:t>productivity</a:t>
            </a:r>
            <a:r>
              <a:rPr lang="fr-FR" dirty="0" smtClean="0"/>
              <a:t>  </a:t>
            </a:r>
            <a:endParaRPr lang="fr-FR" dirty="0"/>
          </a:p>
          <a:p>
            <a:pPr algn="l"/>
            <a:r>
              <a:rPr lang="fr-FR" dirty="0"/>
              <a:t>- </a:t>
            </a:r>
            <a:r>
              <a:rPr lang="fr-FR" dirty="0" smtClean="0"/>
              <a:t>Indirect </a:t>
            </a:r>
            <a:r>
              <a:rPr lang="fr-FR" dirty="0" err="1" smtClean="0"/>
              <a:t>costs</a:t>
            </a:r>
            <a:r>
              <a:rPr lang="fr-FR" dirty="0" smtClean="0"/>
              <a:t> : </a:t>
            </a:r>
            <a:r>
              <a:rPr lang="fr-FR" dirty="0" err="1" smtClean="0"/>
              <a:t>external</a:t>
            </a:r>
            <a:r>
              <a:rPr lang="fr-FR" dirty="0" smtClean="0"/>
              <a:t> </a:t>
            </a:r>
            <a:r>
              <a:rPr lang="fr-FR" dirty="0" err="1" smtClean="0"/>
              <a:t>archiving</a:t>
            </a:r>
            <a:r>
              <a:rPr lang="fr-FR" dirty="0" smtClean="0"/>
              <a:t>, </a:t>
            </a:r>
            <a:r>
              <a:rPr lang="fr-FR" dirty="0" err="1" smtClean="0"/>
              <a:t>uncesserry</a:t>
            </a:r>
            <a:r>
              <a:rPr lang="fr-FR" dirty="0" smtClean="0"/>
              <a:t> printing, postal </a:t>
            </a:r>
            <a:r>
              <a:rPr lang="fr-FR" dirty="0" err="1" smtClean="0"/>
              <a:t>fees</a:t>
            </a:r>
            <a:r>
              <a:rPr lang="fr-FR" dirty="0" smtClean="0"/>
              <a:t>, m² </a:t>
            </a:r>
            <a:r>
              <a:rPr lang="fr-FR" dirty="0" err="1" smtClean="0"/>
              <a:t>used</a:t>
            </a:r>
            <a:r>
              <a:rPr lang="fr-FR" dirty="0" smtClean="0"/>
              <a:t> </a:t>
            </a:r>
            <a:r>
              <a:rPr lang="fr-FR" dirty="0" err="1" smtClean="0"/>
              <a:t>unefficiently</a:t>
            </a:r>
            <a:endParaRPr lang="fr-FR" dirty="0" smtClean="0"/>
          </a:p>
        </p:txBody>
      </p:sp>
      <p:sp>
        <p:nvSpPr>
          <p:cNvPr id="845828" name="AutoShape 4"/>
          <p:cNvSpPr>
            <a:spLocks noChangeArrowheads="1"/>
          </p:cNvSpPr>
          <p:nvPr/>
        </p:nvSpPr>
        <p:spPr bwMode="auto">
          <a:xfrm>
            <a:off x="471488" y="4471988"/>
            <a:ext cx="4202112" cy="1385904"/>
          </a:xfrm>
          <a:prstGeom prst="roundRect">
            <a:avLst>
              <a:gd name="adj" fmla="val 16667"/>
            </a:avLst>
          </a:prstGeom>
          <a:solidFill>
            <a:srgbClr val="FF6600"/>
          </a:solidFill>
          <a:ln w="9525">
            <a:noFill/>
            <a:round/>
            <a:headEnd/>
            <a:tailEnd/>
          </a:ln>
          <a:effectLst>
            <a:outerShdw dist="35921" dir="2700000" algn="ctr" rotWithShape="0">
              <a:schemeClr val="bg2"/>
            </a:outerShdw>
          </a:effectLst>
        </p:spPr>
        <p:txBody>
          <a:bodyPr anchor="ctr"/>
          <a:lstStyle/>
          <a:p>
            <a:pPr algn="l"/>
            <a:r>
              <a:rPr lang="fr-FR" b="1" dirty="0" smtClean="0"/>
              <a:t>NORMS and REGULATIONS</a:t>
            </a:r>
          </a:p>
          <a:p>
            <a:pPr algn="l"/>
            <a:r>
              <a:rPr lang="fr-FR" dirty="0" smtClean="0"/>
              <a:t>Fines and </a:t>
            </a:r>
            <a:r>
              <a:rPr lang="fr-FR" dirty="0" err="1" smtClean="0"/>
              <a:t>penal</a:t>
            </a:r>
            <a:r>
              <a:rPr lang="fr-FR" dirty="0" smtClean="0"/>
              <a:t> punition for not </a:t>
            </a:r>
            <a:r>
              <a:rPr lang="fr-FR" dirty="0" err="1" smtClean="0"/>
              <a:t>showing</a:t>
            </a:r>
            <a:r>
              <a:rPr lang="fr-FR" dirty="0" smtClean="0"/>
              <a:t> the documents </a:t>
            </a:r>
            <a:r>
              <a:rPr lang="fr-FR" dirty="0" err="1" smtClean="0"/>
              <a:t>requested</a:t>
            </a:r>
            <a:r>
              <a:rPr lang="fr-FR" dirty="0" smtClean="0"/>
              <a:t> or not </a:t>
            </a:r>
            <a:r>
              <a:rPr lang="fr-FR" dirty="0" err="1" smtClean="0"/>
              <a:t>prooving</a:t>
            </a:r>
            <a:r>
              <a:rPr lang="fr-FR" dirty="0" smtClean="0"/>
              <a:t> correct </a:t>
            </a:r>
            <a:r>
              <a:rPr lang="fr-FR" dirty="0" err="1" smtClean="0"/>
              <a:t>accounting</a:t>
            </a:r>
            <a:endParaRPr lang="fr-FR" dirty="0"/>
          </a:p>
        </p:txBody>
      </p:sp>
      <p:sp>
        <p:nvSpPr>
          <p:cNvPr id="845829" name="AutoShape 5"/>
          <p:cNvSpPr>
            <a:spLocks noChangeArrowheads="1"/>
          </p:cNvSpPr>
          <p:nvPr/>
        </p:nvSpPr>
        <p:spPr bwMode="auto">
          <a:xfrm>
            <a:off x="4980017" y="4786322"/>
            <a:ext cx="3806825" cy="1000132"/>
          </a:xfrm>
          <a:prstGeom prst="roundRect">
            <a:avLst>
              <a:gd name="adj" fmla="val 16667"/>
            </a:avLst>
          </a:prstGeom>
          <a:solidFill>
            <a:srgbClr val="99CC00"/>
          </a:solidFill>
          <a:ln w="9525">
            <a:noFill/>
            <a:round/>
            <a:headEnd/>
            <a:tailEnd/>
          </a:ln>
          <a:effectLst>
            <a:outerShdw dist="35921" dir="2700000" algn="ctr" rotWithShape="0">
              <a:srgbClr val="808080"/>
            </a:outerShdw>
          </a:effectLst>
        </p:spPr>
        <p:txBody>
          <a:bodyPr wrap="square" anchor="ctr"/>
          <a:lstStyle/>
          <a:p>
            <a:pPr algn="l"/>
            <a:r>
              <a:rPr lang="fr-FR" b="1" dirty="0" smtClean="0"/>
              <a:t>ENVIRONMENT</a:t>
            </a:r>
            <a:r>
              <a:rPr lang="fr-FR" dirty="0"/>
              <a:t/>
            </a:r>
            <a:br>
              <a:rPr lang="fr-FR" dirty="0"/>
            </a:br>
            <a:r>
              <a:rPr lang="fr-FR" dirty="0" err="1" smtClean="0"/>
              <a:t>Unnecessary</a:t>
            </a:r>
            <a:r>
              <a:rPr lang="fr-FR" dirty="0" smtClean="0"/>
              <a:t> copies</a:t>
            </a:r>
          </a:p>
          <a:p>
            <a:pPr algn="l"/>
            <a:r>
              <a:rPr lang="fr-FR" dirty="0" smtClean="0"/>
              <a:t>No control over printing</a:t>
            </a:r>
          </a:p>
        </p:txBody>
      </p:sp>
      <p:sp>
        <p:nvSpPr>
          <p:cNvPr id="845830" name="AutoShape 6"/>
          <p:cNvSpPr>
            <a:spLocks noChangeArrowheads="1"/>
          </p:cNvSpPr>
          <p:nvPr/>
        </p:nvSpPr>
        <p:spPr bwMode="auto">
          <a:xfrm>
            <a:off x="471488" y="3049588"/>
            <a:ext cx="4202112" cy="1208087"/>
          </a:xfrm>
          <a:prstGeom prst="roundRect">
            <a:avLst>
              <a:gd name="adj" fmla="val 16667"/>
            </a:avLst>
          </a:prstGeom>
          <a:solidFill>
            <a:srgbClr val="33CCCC"/>
          </a:solidFill>
          <a:ln w="9525">
            <a:noFill/>
            <a:round/>
            <a:headEnd/>
            <a:tailEnd/>
          </a:ln>
          <a:effectLst>
            <a:outerShdw dist="35921" dir="2700000" algn="ctr" rotWithShape="0">
              <a:srgbClr val="808080"/>
            </a:outerShdw>
          </a:effectLst>
        </p:spPr>
        <p:txBody>
          <a:bodyPr wrap="none" anchor="ctr"/>
          <a:lstStyle/>
          <a:p>
            <a:pPr algn="l"/>
            <a:r>
              <a:rPr lang="fr-FR" b="1" dirty="0" smtClean="0"/>
              <a:t>HUMAN</a:t>
            </a:r>
            <a:endParaRPr lang="fr-FR" b="1" dirty="0"/>
          </a:p>
          <a:p>
            <a:pPr algn="l">
              <a:buFontTx/>
              <a:buChar char="-"/>
            </a:pPr>
            <a:r>
              <a:rPr lang="fr-FR" dirty="0"/>
              <a:t> </a:t>
            </a:r>
            <a:r>
              <a:rPr lang="fr-FR" dirty="0" smtClean="0"/>
              <a:t>Time </a:t>
            </a:r>
            <a:r>
              <a:rPr lang="fr-FR" dirty="0" err="1" smtClean="0"/>
              <a:t>looking</a:t>
            </a:r>
            <a:r>
              <a:rPr lang="fr-FR" dirty="0" smtClean="0"/>
              <a:t> for documents</a:t>
            </a:r>
            <a:endParaRPr lang="fr-FR" dirty="0"/>
          </a:p>
          <a:p>
            <a:pPr algn="l">
              <a:buFontTx/>
              <a:buChar char="-"/>
            </a:pPr>
            <a:r>
              <a:rPr lang="fr-FR" dirty="0"/>
              <a:t> Frustration </a:t>
            </a:r>
            <a:r>
              <a:rPr lang="fr-FR" dirty="0" smtClean="0"/>
              <a:t>of </a:t>
            </a:r>
            <a:r>
              <a:rPr lang="fr-FR" dirty="0" err="1" smtClean="0"/>
              <a:t>employees</a:t>
            </a:r>
            <a:r>
              <a:rPr lang="fr-FR" dirty="0" smtClean="0"/>
              <a:t> </a:t>
            </a:r>
            <a:endParaRPr lang="fr-FR" dirty="0"/>
          </a:p>
          <a:p>
            <a:pPr algn="l">
              <a:buFontTx/>
              <a:buChar char="-"/>
            </a:pPr>
            <a:r>
              <a:rPr lang="fr-FR" dirty="0"/>
              <a:t> </a:t>
            </a:r>
            <a:r>
              <a:rPr lang="fr-FR" dirty="0" smtClean="0"/>
              <a:t>Duplication of efforts</a:t>
            </a:r>
            <a:endParaRPr lang="fr-FR" dirty="0"/>
          </a:p>
        </p:txBody>
      </p:sp>
      <p:sp>
        <p:nvSpPr>
          <p:cNvPr id="845831" name="AutoShape 7"/>
          <p:cNvSpPr>
            <a:spLocks noChangeArrowheads="1"/>
          </p:cNvSpPr>
          <p:nvPr/>
        </p:nvSpPr>
        <p:spPr bwMode="auto">
          <a:xfrm>
            <a:off x="4964142" y="3500438"/>
            <a:ext cx="3822700" cy="1157288"/>
          </a:xfrm>
          <a:prstGeom prst="roundRect">
            <a:avLst>
              <a:gd name="adj" fmla="val 16667"/>
            </a:avLst>
          </a:prstGeom>
          <a:solidFill>
            <a:schemeClr val="bg1"/>
          </a:solidFill>
          <a:ln w="9525">
            <a:solidFill>
              <a:schemeClr val="tx1"/>
            </a:solidFill>
            <a:round/>
            <a:headEnd/>
            <a:tailEnd/>
          </a:ln>
          <a:effectLst>
            <a:outerShdw dist="35921" dir="2700000" algn="ctr" rotWithShape="0">
              <a:srgbClr val="808080"/>
            </a:outerShdw>
          </a:effectLst>
        </p:spPr>
        <p:txBody>
          <a:bodyPr wrap="none" anchor="ctr"/>
          <a:lstStyle/>
          <a:p>
            <a:pPr algn="l"/>
            <a:r>
              <a:rPr lang="fr-FR" b="1" dirty="0" smtClean="0"/>
              <a:t>COMPETITIVITY</a:t>
            </a:r>
            <a:endParaRPr lang="fr-FR" b="1" dirty="0"/>
          </a:p>
          <a:p>
            <a:pPr algn="l">
              <a:buFontTx/>
              <a:buChar char="-"/>
            </a:pPr>
            <a:r>
              <a:rPr lang="fr-FR" sz="1400" dirty="0" smtClean="0">
                <a:cs typeface="Times New Roman" pitchFamily="18" charset="0"/>
              </a:rPr>
              <a:t>Slow </a:t>
            </a:r>
            <a:r>
              <a:rPr lang="fr-FR" sz="1400" dirty="0" err="1" smtClean="0">
                <a:cs typeface="Times New Roman" pitchFamily="18" charset="0"/>
              </a:rPr>
              <a:t>access</a:t>
            </a:r>
            <a:r>
              <a:rPr lang="fr-FR" sz="1400" dirty="0" smtClean="0">
                <a:cs typeface="Times New Roman" pitchFamily="18" charset="0"/>
              </a:rPr>
              <a:t> to information </a:t>
            </a:r>
          </a:p>
          <a:p>
            <a:pPr algn="l">
              <a:buFontTx/>
              <a:buChar char="-"/>
            </a:pPr>
            <a:r>
              <a:rPr lang="fr-FR" sz="1400" dirty="0" smtClean="0">
                <a:cs typeface="Times New Roman" pitchFamily="18" charset="0"/>
              </a:rPr>
              <a:t> No </a:t>
            </a:r>
            <a:r>
              <a:rPr lang="fr-FR" sz="1400" dirty="0" err="1" smtClean="0">
                <a:cs typeface="Times New Roman" pitchFamily="18" charset="0"/>
              </a:rPr>
              <a:t>reactivity</a:t>
            </a:r>
            <a:endParaRPr lang="fr-FR" sz="1400" dirty="0" smtClean="0">
              <a:cs typeface="Times New Roman" pitchFamily="18" charset="0"/>
            </a:endParaRPr>
          </a:p>
          <a:p>
            <a:pPr algn="l">
              <a:buFontTx/>
              <a:buChar char="-"/>
            </a:pPr>
            <a:r>
              <a:rPr lang="fr-FR" sz="1400" dirty="0" smtClean="0">
                <a:cs typeface="Times New Roman" pitchFamily="18" charset="0"/>
              </a:rPr>
              <a:t> Customer satisfaction </a:t>
            </a:r>
            <a:r>
              <a:rPr lang="fr-FR" sz="1400" dirty="0" err="1" smtClean="0">
                <a:cs typeface="Times New Roman" pitchFamily="18" charset="0"/>
              </a:rPr>
              <a:t>affected</a:t>
            </a:r>
            <a:endParaRPr lang="fr-FR" sz="1400" dirty="0">
              <a:cs typeface="Times New Roman" pitchFamily="18" charset="0"/>
            </a:endParaRPr>
          </a:p>
        </p:txBody>
      </p:sp>
      <p:sp>
        <p:nvSpPr>
          <p:cNvPr id="11" name="AutoShape 5"/>
          <p:cNvSpPr>
            <a:spLocks noChangeArrowheads="1"/>
          </p:cNvSpPr>
          <p:nvPr/>
        </p:nvSpPr>
        <p:spPr bwMode="auto">
          <a:xfrm>
            <a:off x="4972050" y="1241425"/>
            <a:ext cx="3806825" cy="2116137"/>
          </a:xfrm>
          <a:prstGeom prst="roundRect">
            <a:avLst>
              <a:gd name="adj" fmla="val 16667"/>
            </a:avLst>
          </a:prstGeom>
          <a:solidFill>
            <a:schemeClr val="accent4">
              <a:lumMod val="60000"/>
              <a:lumOff val="40000"/>
            </a:schemeClr>
          </a:solidFill>
          <a:ln w="9525">
            <a:noFill/>
            <a:round/>
            <a:headEnd/>
            <a:tailEnd/>
          </a:ln>
          <a:effectLst>
            <a:outerShdw dist="35921" dir="2700000" algn="ctr" rotWithShape="0">
              <a:srgbClr val="808080"/>
            </a:outerShdw>
          </a:effectLst>
        </p:spPr>
        <p:txBody>
          <a:bodyPr wrap="square" anchor="ctr"/>
          <a:lstStyle/>
          <a:p>
            <a:pPr algn="l"/>
            <a:r>
              <a:rPr lang="fr-FR" b="1" dirty="0" smtClean="0"/>
              <a:t>ORGANISATIONAL</a:t>
            </a:r>
            <a:r>
              <a:rPr lang="fr-FR" dirty="0"/>
              <a:t/>
            </a:r>
            <a:br>
              <a:rPr lang="fr-FR" dirty="0"/>
            </a:br>
            <a:r>
              <a:rPr lang="fr-FR" dirty="0"/>
              <a:t>- </a:t>
            </a:r>
            <a:r>
              <a:rPr lang="fr-FR" dirty="0" err="1" smtClean="0"/>
              <a:t>Lack</a:t>
            </a:r>
            <a:r>
              <a:rPr lang="fr-FR" dirty="0" smtClean="0"/>
              <a:t> of </a:t>
            </a:r>
            <a:r>
              <a:rPr lang="fr-FR" dirty="0" err="1" smtClean="0"/>
              <a:t>integration</a:t>
            </a:r>
            <a:r>
              <a:rPr lang="fr-FR" dirty="0" smtClean="0"/>
              <a:t> of </a:t>
            </a:r>
            <a:r>
              <a:rPr lang="fr-FR" dirty="0" err="1" smtClean="0"/>
              <a:t>paper</a:t>
            </a:r>
            <a:r>
              <a:rPr lang="fr-FR" dirty="0" smtClean="0"/>
              <a:t> document </a:t>
            </a:r>
            <a:r>
              <a:rPr lang="fr-FR" dirty="0" err="1" smtClean="0"/>
              <a:t>into</a:t>
            </a:r>
            <a:r>
              <a:rPr lang="fr-FR" dirty="0" smtClean="0"/>
              <a:t>  IT </a:t>
            </a:r>
            <a:r>
              <a:rPr lang="fr-FR" dirty="0"/>
              <a:t/>
            </a:r>
            <a:br>
              <a:rPr lang="fr-FR" dirty="0"/>
            </a:br>
            <a:r>
              <a:rPr lang="fr-FR" dirty="0"/>
              <a:t>- </a:t>
            </a:r>
            <a:r>
              <a:rPr lang="fr-FR" dirty="0" err="1" smtClean="0"/>
              <a:t>Lack</a:t>
            </a:r>
            <a:r>
              <a:rPr lang="fr-FR" dirty="0" smtClean="0"/>
              <a:t> of </a:t>
            </a:r>
            <a:r>
              <a:rPr lang="fr-FR" dirty="0" err="1" smtClean="0"/>
              <a:t>fluidity</a:t>
            </a:r>
            <a:r>
              <a:rPr lang="fr-FR" dirty="0" smtClean="0"/>
              <a:t> in </a:t>
            </a:r>
            <a:r>
              <a:rPr lang="fr-FR" dirty="0" err="1" smtClean="0"/>
              <a:t>processes</a:t>
            </a:r>
            <a:r>
              <a:rPr lang="fr-FR" dirty="0" smtClean="0"/>
              <a:t> </a:t>
            </a:r>
            <a:endParaRPr lang="fr-FR" dirty="0"/>
          </a:p>
          <a:p>
            <a:pPr algn="l">
              <a:buFontTx/>
              <a:buChar char="-"/>
            </a:pPr>
            <a:r>
              <a:rPr lang="fr-FR" dirty="0"/>
              <a:t> </a:t>
            </a:r>
            <a:r>
              <a:rPr lang="fr-FR" dirty="0" smtClean="0"/>
              <a:t>No control over </a:t>
            </a:r>
            <a:r>
              <a:rPr lang="fr-FR" dirty="0" err="1" smtClean="0"/>
              <a:t>processes</a:t>
            </a:r>
            <a:endParaRPr lang="fr-FR" dirty="0"/>
          </a:p>
          <a:p>
            <a:pPr algn="l">
              <a:buFontTx/>
              <a:buChar char="-"/>
            </a:pPr>
            <a:r>
              <a:rPr lang="fr-FR" dirty="0"/>
              <a:t> </a:t>
            </a:r>
            <a:r>
              <a:rPr lang="fr-FR" dirty="0" err="1" smtClean="0"/>
              <a:t>Lack</a:t>
            </a:r>
            <a:r>
              <a:rPr lang="fr-FR" dirty="0" smtClean="0"/>
              <a:t> of </a:t>
            </a:r>
            <a:r>
              <a:rPr lang="fr-FR" dirty="0" err="1" smtClean="0"/>
              <a:t>security</a:t>
            </a:r>
            <a:r>
              <a:rPr lang="fr-FR" dirty="0" smtClean="0"/>
              <a:t> of the information</a:t>
            </a:r>
            <a:endParaRPr lang="fr-FR" dirty="0"/>
          </a:p>
        </p:txBody>
      </p:sp>
      <p:pic>
        <p:nvPicPr>
          <p:cNvPr id="12" name="Picture 11"/>
          <p:cNvPicPr>
            <a:picLocks noChangeAspect="1" noChangeArrowheads="1"/>
          </p:cNvPicPr>
          <p:nvPr/>
        </p:nvPicPr>
        <p:blipFill>
          <a:blip r:embed="rId3" cstate="print"/>
          <a:srcRect/>
          <a:stretch>
            <a:fillRect/>
          </a:stretch>
        </p:blipFill>
        <p:spPr bwMode="auto">
          <a:xfrm>
            <a:off x="3428992" y="5857892"/>
            <a:ext cx="2428861" cy="7985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45827"/>
                                        </p:tgtEl>
                                        <p:attrNameLst>
                                          <p:attrName>style.visibility</p:attrName>
                                        </p:attrNameLst>
                                      </p:cBhvr>
                                      <p:to>
                                        <p:strVal val="visible"/>
                                      </p:to>
                                    </p:set>
                                    <p:animEffect transition="in" filter="fade">
                                      <p:cBhvr>
                                        <p:cTn id="7" dur="2000"/>
                                        <p:tgtEl>
                                          <p:spTgt spid="8458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45830"/>
                                        </p:tgtEl>
                                        <p:attrNameLst>
                                          <p:attrName>style.visibility</p:attrName>
                                        </p:attrNameLst>
                                      </p:cBhvr>
                                      <p:to>
                                        <p:strVal val="visible"/>
                                      </p:to>
                                    </p:set>
                                    <p:animEffect transition="in" filter="fade">
                                      <p:cBhvr>
                                        <p:cTn id="12" dur="2000"/>
                                        <p:tgtEl>
                                          <p:spTgt spid="8458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45828"/>
                                        </p:tgtEl>
                                        <p:attrNameLst>
                                          <p:attrName>style.visibility</p:attrName>
                                        </p:attrNameLst>
                                      </p:cBhvr>
                                      <p:to>
                                        <p:strVal val="visible"/>
                                      </p:to>
                                    </p:set>
                                    <p:animEffect transition="in" filter="fade">
                                      <p:cBhvr>
                                        <p:cTn id="17" dur="2000"/>
                                        <p:tgtEl>
                                          <p:spTgt spid="8458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45829"/>
                                        </p:tgtEl>
                                        <p:attrNameLst>
                                          <p:attrName>style.visibility</p:attrName>
                                        </p:attrNameLst>
                                      </p:cBhvr>
                                      <p:to>
                                        <p:strVal val="visible"/>
                                      </p:to>
                                    </p:set>
                                    <p:animEffect transition="in" filter="fade">
                                      <p:cBhvr>
                                        <p:cTn id="22" dur="2000"/>
                                        <p:tgtEl>
                                          <p:spTgt spid="8458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45831"/>
                                        </p:tgtEl>
                                        <p:attrNameLst>
                                          <p:attrName>style.visibility</p:attrName>
                                        </p:attrNameLst>
                                      </p:cBhvr>
                                      <p:to>
                                        <p:strVal val="visible"/>
                                      </p:to>
                                    </p:set>
                                    <p:animEffect transition="in" filter="fade">
                                      <p:cBhvr>
                                        <p:cTn id="27" dur="2000"/>
                                        <p:tgtEl>
                                          <p:spTgt spid="8458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5827" grpId="0" animBg="1"/>
      <p:bldP spid="845828" grpId="0" animBg="1"/>
      <p:bldP spid="845829" grpId="0" animBg="1"/>
      <p:bldP spid="845830" grpId="0" animBg="1"/>
      <p:bldP spid="845831"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699</Words>
  <Application>Microsoft Office PowerPoint</Application>
  <PresentationFormat>On-screen Show (4:3)</PresentationFormat>
  <Paragraphs>180</Paragraphs>
  <Slides>14</Slides>
  <Notes>6</Notes>
  <HiddenSlides>0</HiddenSlides>
  <MMClips>1</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Office Theme</vt:lpstr>
      <vt:lpstr>Custom Design</vt:lpstr>
      <vt:lpstr>1_Custom Design</vt:lpstr>
      <vt:lpstr>Case Study – Therefore™ Invoice Processing Automation</vt:lpstr>
      <vt:lpstr>Therefore video</vt:lpstr>
      <vt:lpstr>Slide 3</vt:lpstr>
      <vt:lpstr>Slide 4</vt:lpstr>
      <vt:lpstr>What is Therefore™ ?</vt:lpstr>
      <vt:lpstr>Who is Therefore™?</vt:lpstr>
      <vt:lpstr>Therefore™ the facts:</vt:lpstr>
      <vt:lpstr>Document Management </vt:lpstr>
      <vt:lpstr>6 key issues</vt:lpstr>
      <vt:lpstr>6 key solutions</vt:lpstr>
      <vt:lpstr>Joining forces between I.R.I.S. IDR and Therefore™</vt:lpstr>
      <vt:lpstr>Slide 12</vt:lpstr>
      <vt:lpstr>Demo</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crochign</dc:creator>
  <cp:lastModifiedBy>sleijnen</cp:lastModifiedBy>
  <cp:revision>48</cp:revision>
  <dcterms:created xsi:type="dcterms:W3CDTF">2010-01-05T13:17:27Z</dcterms:created>
  <dcterms:modified xsi:type="dcterms:W3CDTF">2010-02-09T14:47:34Z</dcterms:modified>
</cp:coreProperties>
</file>